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330" r:id="rId3"/>
    <p:sldId id="257" r:id="rId4"/>
    <p:sldId id="263" r:id="rId5"/>
    <p:sldId id="329" r:id="rId6"/>
    <p:sldId id="297" r:id="rId7"/>
    <p:sldId id="298" r:id="rId8"/>
    <p:sldId id="304" r:id="rId9"/>
    <p:sldId id="310" r:id="rId10"/>
    <p:sldId id="303" r:id="rId11"/>
    <p:sldId id="311" r:id="rId12"/>
    <p:sldId id="300" r:id="rId13"/>
    <p:sldId id="301" r:id="rId14"/>
    <p:sldId id="302" r:id="rId15"/>
    <p:sldId id="273" r:id="rId16"/>
    <p:sldId id="258" r:id="rId17"/>
    <p:sldId id="299" r:id="rId18"/>
    <p:sldId id="305" r:id="rId19"/>
    <p:sldId id="306" r:id="rId20"/>
    <p:sldId id="262" r:id="rId21"/>
    <p:sldId id="309" r:id="rId22"/>
    <p:sldId id="312" r:id="rId23"/>
    <p:sldId id="308" r:id="rId24"/>
    <p:sldId id="313" r:id="rId25"/>
    <p:sldId id="259" r:id="rId26"/>
    <p:sldId id="314" r:id="rId27"/>
    <p:sldId id="316" r:id="rId28"/>
    <p:sldId id="317" r:id="rId29"/>
    <p:sldId id="327" r:id="rId30"/>
    <p:sldId id="315" r:id="rId31"/>
    <p:sldId id="318" r:id="rId32"/>
    <p:sldId id="321" r:id="rId33"/>
    <p:sldId id="323" r:id="rId34"/>
    <p:sldId id="324" r:id="rId35"/>
    <p:sldId id="325" r:id="rId36"/>
    <p:sldId id="320" r:id="rId37"/>
    <p:sldId id="319" r:id="rId38"/>
    <p:sldId id="328" r:id="rId39"/>
    <p:sldId id="33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101" autoAdjust="0"/>
  </p:normalViewPr>
  <p:slideViewPr>
    <p:cSldViewPr snapToGrid="0" snapToObjects="1" showGuides="1">
      <p:cViewPr>
        <p:scale>
          <a:sx n="75" d="100"/>
          <a:sy n="75" d="100"/>
        </p:scale>
        <p:origin x="-1440" y="-80"/>
      </p:cViewPr>
      <p:guideLst>
        <p:guide orient="horz"/>
        <p:guide pos="57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F712C68-6CD4-674A-BB01-14E23365B5D9}" type="datetimeFigureOut">
              <a:rPr lang="en-US" smtClean="0"/>
              <a:t>17-08-02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6B4B-5D46-304B-A765-0EC764E7FB03}" type="slidenum">
              <a:rPr lang="en-US" smtClean="0"/>
              <a:t>‹#›</a:t>
            </a:fld>
            <a:endParaRPr lang="en-US"/>
          </a:p>
        </p:txBody>
      </p:sp>
    </p:spTree>
    <p:extLst>
      <p:ext uri="{BB962C8B-B14F-4D97-AF65-F5344CB8AC3E}">
        <p14:creationId xmlns:p14="http://schemas.microsoft.com/office/powerpoint/2010/main" val="824909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F712C68-6CD4-674A-BB01-14E23365B5D9}" type="datetimeFigureOut">
              <a:rPr lang="en-US" smtClean="0"/>
              <a:t>17-08-02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6B4B-5D46-304B-A765-0EC764E7FB03}" type="slidenum">
              <a:rPr lang="en-US" smtClean="0"/>
              <a:t>‹#›</a:t>
            </a:fld>
            <a:endParaRPr lang="en-US"/>
          </a:p>
        </p:txBody>
      </p:sp>
    </p:spTree>
    <p:extLst>
      <p:ext uri="{BB962C8B-B14F-4D97-AF65-F5344CB8AC3E}">
        <p14:creationId xmlns:p14="http://schemas.microsoft.com/office/powerpoint/2010/main" val="416191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F712C68-6CD4-674A-BB01-14E23365B5D9}" type="datetimeFigureOut">
              <a:rPr lang="en-US" smtClean="0"/>
              <a:t>17-08-02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6B4B-5D46-304B-A765-0EC764E7FB03}" type="slidenum">
              <a:rPr lang="en-US" smtClean="0"/>
              <a:t>‹#›</a:t>
            </a:fld>
            <a:endParaRPr lang="en-US"/>
          </a:p>
        </p:txBody>
      </p:sp>
    </p:spTree>
    <p:extLst>
      <p:ext uri="{BB962C8B-B14F-4D97-AF65-F5344CB8AC3E}">
        <p14:creationId xmlns:p14="http://schemas.microsoft.com/office/powerpoint/2010/main" val="2786792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411454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9236" y="5287196"/>
            <a:ext cx="2850940" cy="1524122"/>
          </a:xfrm>
          <a:prstGeom prst="rect">
            <a:avLst/>
          </a:prstGeom>
        </p:spPr>
      </p:pic>
      <p:sp>
        <p:nvSpPr>
          <p:cNvPr id="2" name="Title 1"/>
          <p:cNvSpPr>
            <a:spLocks noGrp="1"/>
          </p:cNvSpPr>
          <p:nvPr>
            <p:ph type="ctrTitle" hasCustomPrompt="1"/>
          </p:nvPr>
        </p:nvSpPr>
        <p:spPr>
          <a:xfrm>
            <a:off x="194911" y="4268165"/>
            <a:ext cx="8034689" cy="831347"/>
          </a:xfrm>
        </p:spPr>
        <p:txBody>
          <a:bodyPr anchor="b">
            <a:noAutofit/>
          </a:bodyPr>
          <a:lstStyle>
            <a:lvl1pPr algn="l">
              <a:defRPr sz="4000">
                <a:solidFill>
                  <a:schemeClr val="tx1"/>
                </a:solidFill>
                <a:latin typeface="+mj-lt"/>
              </a:defRPr>
            </a:lvl1pPr>
          </a:lstStyle>
          <a:p>
            <a:r>
              <a:rPr lang="en-US" dirty="0" smtClean="0"/>
              <a:t>CLICK TO EDIT MASTER TITLE SLIDE</a:t>
            </a:r>
            <a:endParaRPr lang="en-US" dirty="0"/>
          </a:p>
        </p:txBody>
      </p:sp>
      <p:sp>
        <p:nvSpPr>
          <p:cNvPr id="3" name="Subtitle 2"/>
          <p:cNvSpPr>
            <a:spLocks noGrp="1"/>
          </p:cNvSpPr>
          <p:nvPr>
            <p:ph type="subTitle" idx="1"/>
          </p:nvPr>
        </p:nvSpPr>
        <p:spPr>
          <a:xfrm>
            <a:off x="194911" y="5125714"/>
            <a:ext cx="5920139" cy="666549"/>
          </a:xfrm>
        </p:spPr>
        <p:txBody>
          <a:bodyPr anchor="t"/>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8" name="Rectangle 17"/>
          <p:cNvSpPr/>
          <p:nvPr userDrawn="1"/>
        </p:nvSpPr>
        <p:spPr>
          <a:xfrm>
            <a:off x="0" y="6839712"/>
            <a:ext cx="9144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Narrow"/>
            </a:endParaRPr>
          </a:p>
        </p:txBody>
      </p:sp>
      <p:sp>
        <p:nvSpPr>
          <p:cNvPr id="7" name="Date Placeholder 6"/>
          <p:cNvSpPr>
            <a:spLocks noGrp="1"/>
          </p:cNvSpPr>
          <p:nvPr>
            <p:ph type="dt" sz="half" idx="10"/>
          </p:nvPr>
        </p:nvSpPr>
        <p:spPr>
          <a:xfrm>
            <a:off x="664522" y="6377355"/>
            <a:ext cx="656777" cy="250337"/>
          </a:xfrm>
        </p:spPr>
        <p:txBody>
          <a:bodyPr/>
          <a:lstStyle/>
          <a:p>
            <a:fld id="{9C18F803-459C-4D36-9903-A82D072C945D}" type="datetimeFigureOut">
              <a:rPr lang="en-US" smtClean="0">
                <a:solidFill>
                  <a:prstClr val="black">
                    <a:tint val="75000"/>
                  </a:prstClr>
                </a:solidFill>
                <a:latin typeface="Arial Narrow"/>
              </a:rPr>
              <a:pPr/>
              <a:t>17-08-07</a:t>
            </a:fld>
            <a:endParaRPr lang="en-US" dirty="0">
              <a:solidFill>
                <a:prstClr val="black">
                  <a:tint val="75000"/>
                </a:prstClr>
              </a:solidFill>
              <a:latin typeface="Arial Narrow"/>
            </a:endParaRPr>
          </a:p>
        </p:txBody>
      </p:sp>
      <p:sp>
        <p:nvSpPr>
          <p:cNvPr id="8" name="Footer Placeholder 7"/>
          <p:cNvSpPr>
            <a:spLocks noGrp="1"/>
          </p:cNvSpPr>
          <p:nvPr>
            <p:ph type="ftr" sz="quarter" idx="11"/>
          </p:nvPr>
        </p:nvSpPr>
        <p:spPr>
          <a:xfrm>
            <a:off x="1487067" y="6377355"/>
            <a:ext cx="4627983" cy="250337"/>
          </a:xfrm>
        </p:spPr>
        <p:txBody>
          <a:bodyPr/>
          <a:lstStyle/>
          <a:p>
            <a:endParaRPr lang="en-US" dirty="0">
              <a:solidFill>
                <a:prstClr val="black">
                  <a:tint val="75000"/>
                </a:prstClr>
              </a:solidFill>
              <a:latin typeface="Arial Narrow"/>
            </a:endParaRPr>
          </a:p>
        </p:txBody>
      </p:sp>
      <p:sp>
        <p:nvSpPr>
          <p:cNvPr id="9" name="Slide Number Placeholder 8"/>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
        <p:nvSpPr>
          <p:cNvPr id="20" name="Freeform 19"/>
          <p:cNvSpPr>
            <a:spLocks noChangeAspect="1"/>
          </p:cNvSpPr>
          <p:nvPr userDrawn="1"/>
        </p:nvSpPr>
        <p:spPr bwMode="gray">
          <a:xfrm>
            <a:off x="1" y="491390"/>
            <a:ext cx="2147996" cy="3106944"/>
          </a:xfrm>
          <a:custGeom>
            <a:avLst/>
            <a:gdLst>
              <a:gd name="connsiteX0" fmla="*/ 899794 w 2863995"/>
              <a:gd name="connsiteY0" fmla="*/ 0 h 3106944"/>
              <a:gd name="connsiteX1" fmla="*/ 1710342 w 2863995"/>
              <a:gd name="connsiteY1" fmla="*/ 0 h 3106944"/>
              <a:gd name="connsiteX2" fmla="*/ 2863995 w 2863995"/>
              <a:gd name="connsiteY2" fmla="*/ 1553472 h 3106944"/>
              <a:gd name="connsiteX3" fmla="*/ 1710342 w 2863995"/>
              <a:gd name="connsiteY3" fmla="*/ 3106944 h 3106944"/>
              <a:gd name="connsiteX4" fmla="*/ 899794 w 2863995"/>
              <a:gd name="connsiteY4" fmla="*/ 3106944 h 3106944"/>
              <a:gd name="connsiteX5" fmla="*/ 2053448 w 2863995"/>
              <a:gd name="connsiteY5" fmla="*/ 1553472 h 3106944"/>
              <a:gd name="connsiteX6" fmla="*/ 0 w 2863995"/>
              <a:gd name="connsiteY6" fmla="*/ 0 h 3106944"/>
              <a:gd name="connsiteX7" fmla="*/ 91484 w 2863995"/>
              <a:gd name="connsiteY7" fmla="*/ 0 h 3106944"/>
              <a:gd name="connsiteX8" fmla="*/ 1245138 w 2863995"/>
              <a:gd name="connsiteY8" fmla="*/ 1553472 h 3106944"/>
              <a:gd name="connsiteX9" fmla="*/ 91484 w 2863995"/>
              <a:gd name="connsiteY9" fmla="*/ 3106944 h 3106944"/>
              <a:gd name="connsiteX10" fmla="*/ 0 w 2863995"/>
              <a:gd name="connsiteY10" fmla="*/ 3106944 h 3106944"/>
              <a:gd name="connsiteX11" fmla="*/ 0 w 2863995"/>
              <a:gd name="connsiteY11" fmla="*/ 2138677 h 3106944"/>
              <a:gd name="connsiteX12" fmla="*/ 434591 w 2863995"/>
              <a:gd name="connsiteY12" fmla="*/ 1553472 h 3106944"/>
              <a:gd name="connsiteX13" fmla="*/ 0 w 2863995"/>
              <a:gd name="connsiteY13" fmla="*/ 968267 h 310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3995" h="3106944">
                <a:moveTo>
                  <a:pt x="899794" y="0"/>
                </a:moveTo>
                <a:lnTo>
                  <a:pt x="1710342" y="0"/>
                </a:lnTo>
                <a:lnTo>
                  <a:pt x="2863995" y="1553472"/>
                </a:lnTo>
                <a:lnTo>
                  <a:pt x="1710342" y="3106944"/>
                </a:lnTo>
                <a:lnTo>
                  <a:pt x="899794" y="3106944"/>
                </a:lnTo>
                <a:lnTo>
                  <a:pt x="2053448" y="1553472"/>
                </a:lnTo>
                <a:close/>
                <a:moveTo>
                  <a:pt x="0" y="0"/>
                </a:moveTo>
                <a:lnTo>
                  <a:pt x="91484" y="0"/>
                </a:lnTo>
                <a:lnTo>
                  <a:pt x="1245138" y="1553472"/>
                </a:lnTo>
                <a:lnTo>
                  <a:pt x="91484" y="3106944"/>
                </a:lnTo>
                <a:lnTo>
                  <a:pt x="0" y="3106944"/>
                </a:lnTo>
                <a:lnTo>
                  <a:pt x="0" y="2138677"/>
                </a:lnTo>
                <a:lnTo>
                  <a:pt x="434591" y="1553472"/>
                </a:lnTo>
                <a:lnTo>
                  <a:pt x="0" y="968267"/>
                </a:lnTo>
                <a:close/>
              </a:path>
            </a:pathLst>
          </a:custGeom>
          <a:solidFill>
            <a:srgbClr val="FFFFFF">
              <a:alpha val="3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Arial Narrow"/>
            </a:endParaRPr>
          </a:p>
        </p:txBody>
      </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MASTER CONTENT SLIDE OPTION 1</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8F803-459C-4D36-9903-A82D072C945D}" type="datetimeFigureOut">
              <a:rPr lang="en-US" smtClean="0">
                <a:solidFill>
                  <a:prstClr val="black">
                    <a:tint val="75000"/>
                  </a:prstClr>
                </a:solidFill>
                <a:latin typeface="Arial Narrow"/>
              </a:rPr>
              <a:pPr/>
              <a:t>17-08-07</a:t>
            </a:fld>
            <a:endParaRPr lang="en-US">
              <a:solidFill>
                <a:prstClr val="black">
                  <a:tint val="75000"/>
                </a:prstClr>
              </a:solidFill>
              <a:latin typeface="Arial Narrow"/>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Arial Narrow"/>
            </a:endParaRPr>
          </a:p>
        </p:txBody>
      </p:sp>
      <p:sp>
        <p:nvSpPr>
          <p:cNvPr id="6" name="Slide Number Placeholder 5"/>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a:solidFill>
                <a:prstClr val="black">
                  <a:tint val="75000"/>
                </a:prstClr>
              </a:solidFill>
              <a:latin typeface="Arial Narrow"/>
            </a:endParaRPr>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_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2" y="68278"/>
            <a:ext cx="8745420" cy="963354"/>
          </a:xfrm>
        </p:spPr>
        <p:txBody>
          <a:bodyPr/>
          <a:lstStyle>
            <a:lvl1pPr algn="l">
              <a:defRPr/>
            </a:lvl1pPr>
          </a:lstStyle>
          <a:p>
            <a:r>
              <a:rPr lang="en-US" dirty="0" smtClean="0"/>
              <a:t>CLICK TO EDIT MASTER CONTENT SLIDE OPTION 2</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043" t="6043" r="6043" b="14093"/>
          <a:stretch/>
        </p:blipFill>
        <p:spPr>
          <a:xfrm>
            <a:off x="7165910" y="5867696"/>
            <a:ext cx="1850859" cy="898874"/>
          </a:xfrm>
          <a:prstGeom prst="rect">
            <a:avLst/>
          </a:prstGeom>
        </p:spPr>
      </p:pic>
      <p:sp>
        <p:nvSpPr>
          <p:cNvPr id="8" name="Rectangle 7"/>
          <p:cNvSpPr/>
          <p:nvPr userDrawn="1"/>
        </p:nvSpPr>
        <p:spPr>
          <a:xfrm>
            <a:off x="0" y="0"/>
            <a:ext cx="9144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Narrow"/>
            </a:endParaRPr>
          </a:p>
        </p:txBody>
      </p:sp>
      <p:sp>
        <p:nvSpPr>
          <p:cNvPr id="9" name="Rectangle 8"/>
          <p:cNvSpPr/>
          <p:nvPr userDrawn="1"/>
        </p:nvSpPr>
        <p:spPr>
          <a:xfrm>
            <a:off x="0" y="6839712"/>
            <a:ext cx="9144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Narrow"/>
            </a:endParaRPr>
          </a:p>
        </p:txBody>
      </p:sp>
      <p:sp>
        <p:nvSpPr>
          <p:cNvPr id="10" name="Date Placeholder 9"/>
          <p:cNvSpPr>
            <a:spLocks noGrp="1"/>
          </p:cNvSpPr>
          <p:nvPr>
            <p:ph type="dt" sz="half" idx="10"/>
          </p:nvPr>
        </p:nvSpPr>
        <p:spPr/>
        <p:txBody>
          <a:bodyPr/>
          <a:lstStyle/>
          <a:p>
            <a:fld id="{9C18F803-459C-4D36-9903-A82D072C945D}" type="datetimeFigureOut">
              <a:rPr lang="en-US" smtClean="0">
                <a:solidFill>
                  <a:prstClr val="black">
                    <a:tint val="75000"/>
                  </a:prstClr>
                </a:solidFill>
                <a:latin typeface="Arial Narrow"/>
              </a:rPr>
              <a:pPr/>
              <a:t>17-08-07</a:t>
            </a:fld>
            <a:endParaRPr lang="en-US" dirty="0">
              <a:solidFill>
                <a:prstClr val="black">
                  <a:tint val="75000"/>
                </a:prstClr>
              </a:solidFill>
              <a:latin typeface="Arial Narrow"/>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latin typeface="Arial Narrow"/>
            </a:endParaRPr>
          </a:p>
        </p:txBody>
      </p:sp>
      <p:sp>
        <p:nvSpPr>
          <p:cNvPr id="12" name="Slide Number Placeholder 11"/>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76303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rans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06424"/>
          </a:xfrm>
          <a:solidFill>
            <a:schemeClr val="tx1">
              <a:alpha val="60000"/>
            </a:schemeClr>
          </a:solidFill>
        </p:spPr>
        <p:txBody>
          <a:bodyPr lIns="347472"/>
          <a:lstStyle>
            <a:lvl1pPr algn="l">
              <a:defRPr baseline="0">
                <a:solidFill>
                  <a:schemeClr val="bg1"/>
                </a:solidFill>
              </a:defRPr>
            </a:lvl1pPr>
          </a:lstStyle>
          <a:p>
            <a:r>
              <a:rPr lang="en-US" dirty="0" smtClean="0"/>
              <a:t>CLICK TO EDIT MASTER CONTENT SLIDE OPTION 3</a:t>
            </a:r>
            <a:endParaRPr lang="en-US" dirty="0"/>
          </a:p>
        </p:txBody>
      </p:sp>
      <p:sp>
        <p:nvSpPr>
          <p:cNvPr id="3" name="Content Placeholder 2"/>
          <p:cNvSpPr>
            <a:spLocks noGrp="1"/>
          </p:cNvSpPr>
          <p:nvPr>
            <p:ph idx="1"/>
          </p:nvPr>
        </p:nvSpPr>
        <p:spPr>
          <a:xfrm>
            <a:off x="194912" y="1106424"/>
            <a:ext cx="8745419" cy="521070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043" t="6043" r="6043" b="14093"/>
          <a:stretch/>
        </p:blipFill>
        <p:spPr>
          <a:xfrm>
            <a:off x="7165910" y="5867696"/>
            <a:ext cx="1850859" cy="898874"/>
          </a:xfrm>
          <a:prstGeom prst="rect">
            <a:avLst/>
          </a:prstGeom>
        </p:spPr>
      </p:pic>
      <p:sp>
        <p:nvSpPr>
          <p:cNvPr id="9" name="Rectangle 8"/>
          <p:cNvSpPr/>
          <p:nvPr userDrawn="1"/>
        </p:nvSpPr>
        <p:spPr>
          <a:xfrm>
            <a:off x="0" y="6839712"/>
            <a:ext cx="9144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Narrow"/>
            </a:endParaRPr>
          </a:p>
        </p:txBody>
      </p:sp>
      <p:sp>
        <p:nvSpPr>
          <p:cNvPr id="10" name="Date Placeholder 9"/>
          <p:cNvSpPr>
            <a:spLocks noGrp="1"/>
          </p:cNvSpPr>
          <p:nvPr>
            <p:ph type="dt" sz="half" idx="10"/>
          </p:nvPr>
        </p:nvSpPr>
        <p:spPr/>
        <p:txBody>
          <a:bodyPr/>
          <a:lstStyle/>
          <a:p>
            <a:fld id="{9C18F803-459C-4D36-9903-A82D072C945D}" type="datetimeFigureOut">
              <a:rPr lang="en-US" smtClean="0">
                <a:solidFill>
                  <a:prstClr val="black">
                    <a:tint val="75000"/>
                  </a:prstClr>
                </a:solidFill>
                <a:latin typeface="Arial Narrow"/>
              </a:rPr>
              <a:pPr/>
              <a:t>17-08-07</a:t>
            </a:fld>
            <a:endParaRPr lang="en-US" dirty="0">
              <a:solidFill>
                <a:prstClr val="black">
                  <a:tint val="75000"/>
                </a:prstClr>
              </a:solidFill>
              <a:latin typeface="Arial Narrow"/>
            </a:endParaRPr>
          </a:p>
        </p:txBody>
      </p:sp>
      <p:sp>
        <p:nvSpPr>
          <p:cNvPr id="11" name="Footer Placeholder 10"/>
          <p:cNvSpPr>
            <a:spLocks noGrp="1"/>
          </p:cNvSpPr>
          <p:nvPr>
            <p:ph type="ftr" sz="quarter" idx="11"/>
          </p:nvPr>
        </p:nvSpPr>
        <p:spPr/>
        <p:txBody>
          <a:bodyPr/>
          <a:lstStyle/>
          <a:p>
            <a:endParaRPr lang="en-US" dirty="0">
              <a:solidFill>
                <a:prstClr val="black">
                  <a:tint val="75000"/>
                </a:prstClr>
              </a:solidFill>
              <a:latin typeface="Arial Narrow"/>
            </a:endParaRPr>
          </a:p>
        </p:txBody>
      </p:sp>
      <p:sp>
        <p:nvSpPr>
          <p:cNvPr id="12" name="Slide Number Placeholder 11"/>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35440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3" y="68278"/>
            <a:ext cx="5248625" cy="963354"/>
          </a:xfrm>
        </p:spPr>
        <p:txBody>
          <a:bodyPr/>
          <a:lstStyle>
            <a:lvl1pPr>
              <a:defRPr baseline="0"/>
            </a:lvl1pPr>
          </a:lstStyle>
          <a:p>
            <a:r>
              <a:rPr lang="en-US" dirty="0" smtClean="0"/>
              <a:t>CLICK TO EDIT MASTER</a:t>
            </a:r>
            <a:br>
              <a:rPr lang="en-US" dirty="0" smtClean="0"/>
            </a:br>
            <a:r>
              <a:rPr lang="en-US" dirty="0" smtClean="0"/>
              <a:t>CONTENT SLIDE WITH MENU</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8F803-459C-4D36-9903-A82D072C945D}" type="datetimeFigureOut">
              <a:rPr lang="en-US" smtClean="0">
                <a:solidFill>
                  <a:prstClr val="black">
                    <a:tint val="75000"/>
                  </a:prstClr>
                </a:solidFill>
                <a:latin typeface="Arial Narrow"/>
              </a:rPr>
              <a:pPr/>
              <a:t>17-08-07</a:t>
            </a:fld>
            <a:endParaRPr lang="en-US">
              <a:solidFill>
                <a:prstClr val="black">
                  <a:tint val="75000"/>
                </a:prstClr>
              </a:solidFill>
              <a:latin typeface="Arial Narrow"/>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Arial Narrow"/>
            </a:endParaRPr>
          </a:p>
        </p:txBody>
      </p:sp>
      <p:sp>
        <p:nvSpPr>
          <p:cNvPr id="6" name="Slide Number Placeholder 5"/>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a:solidFill>
                <a:prstClr val="black">
                  <a:tint val="75000"/>
                </a:prstClr>
              </a:solidFill>
              <a:latin typeface="Arial Narrow"/>
            </a:endParaRPr>
          </a:p>
        </p:txBody>
      </p:sp>
      <p:sp>
        <p:nvSpPr>
          <p:cNvPr id="8" name="Text Placeholder 7"/>
          <p:cNvSpPr>
            <a:spLocks noGrp="1"/>
          </p:cNvSpPr>
          <p:nvPr>
            <p:ph type="body" sz="quarter" idx="13" hasCustomPrompt="1"/>
          </p:nvPr>
        </p:nvSpPr>
        <p:spPr>
          <a:xfrm>
            <a:off x="5555773" y="68278"/>
            <a:ext cx="1065644" cy="286052"/>
          </a:xfrm>
        </p:spPr>
        <p:txBody>
          <a:bodyPr anchor="ctr">
            <a:noAutofit/>
          </a:bodyPr>
          <a:lstStyle>
            <a:lvl1pPr marL="0" indent="0" algn="ctr">
              <a:buNone/>
              <a:defRPr sz="1100" b="1" baseline="0">
                <a:solidFill>
                  <a:schemeClr val="tx1">
                    <a:lumMod val="75000"/>
                    <a:lumOff val="25000"/>
                  </a:schemeClr>
                </a:solidFill>
              </a:defRPr>
            </a:lvl1pPr>
          </a:lstStyle>
          <a:p>
            <a:pPr lvl="0"/>
            <a:r>
              <a:rPr lang="en-US" dirty="0" smtClean="0"/>
              <a:t>MENU ITEM 1</a:t>
            </a:r>
            <a:endParaRPr lang="en-US" dirty="0"/>
          </a:p>
        </p:txBody>
      </p:sp>
      <p:sp>
        <p:nvSpPr>
          <p:cNvPr id="9" name="Text Placeholder 7"/>
          <p:cNvSpPr>
            <a:spLocks noGrp="1"/>
          </p:cNvSpPr>
          <p:nvPr>
            <p:ph type="body" sz="quarter" idx="14" hasCustomPrompt="1"/>
          </p:nvPr>
        </p:nvSpPr>
        <p:spPr>
          <a:xfrm>
            <a:off x="6715230" y="68278"/>
            <a:ext cx="1065644" cy="286052"/>
          </a:xfrm>
        </p:spPr>
        <p:txBody>
          <a:bodyPr anchor="ctr">
            <a:noAutofit/>
          </a:bodyPr>
          <a:lstStyle>
            <a:lvl1pPr marL="0" indent="0" algn="ctr">
              <a:buNone/>
              <a:defRPr sz="1100" b="1" baseline="0">
                <a:solidFill>
                  <a:schemeClr val="tx1">
                    <a:lumMod val="75000"/>
                    <a:lumOff val="25000"/>
                  </a:schemeClr>
                </a:solidFill>
              </a:defRPr>
            </a:lvl1pPr>
          </a:lstStyle>
          <a:p>
            <a:pPr lvl="0"/>
            <a:r>
              <a:rPr lang="en-US" dirty="0" smtClean="0"/>
              <a:t>MENU ITEM 2</a:t>
            </a:r>
            <a:endParaRPr lang="en-US" dirty="0"/>
          </a:p>
        </p:txBody>
      </p:sp>
      <p:sp>
        <p:nvSpPr>
          <p:cNvPr id="10" name="Text Placeholder 7"/>
          <p:cNvSpPr>
            <a:spLocks noGrp="1"/>
          </p:cNvSpPr>
          <p:nvPr>
            <p:ph type="body" sz="quarter" idx="15" hasCustomPrompt="1"/>
          </p:nvPr>
        </p:nvSpPr>
        <p:spPr>
          <a:xfrm>
            <a:off x="7874687" y="68278"/>
            <a:ext cx="1065644" cy="286052"/>
          </a:xfrm>
        </p:spPr>
        <p:txBody>
          <a:bodyPr anchor="ctr">
            <a:noAutofit/>
          </a:bodyPr>
          <a:lstStyle>
            <a:lvl1pPr marL="0" indent="0" algn="ctr">
              <a:buNone/>
              <a:defRPr sz="1100" b="1">
                <a:solidFill>
                  <a:schemeClr val="tx1">
                    <a:lumMod val="75000"/>
                    <a:lumOff val="25000"/>
                  </a:schemeClr>
                </a:solidFill>
              </a:defRPr>
            </a:lvl1pPr>
          </a:lstStyle>
          <a:p>
            <a:pPr lvl="0"/>
            <a:r>
              <a:rPr lang="en-US" dirty="0" smtClean="0"/>
              <a:t>MENU ITEM 3</a:t>
            </a:r>
            <a:endParaRPr lang="en-US" dirty="0"/>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2" y="1709739"/>
            <a:ext cx="7886700" cy="2852737"/>
          </a:xfrm>
        </p:spPr>
        <p:txBody>
          <a:bodyPr anchor="b">
            <a:normAutofit/>
          </a:bodyPr>
          <a:lstStyle>
            <a:lvl1pPr algn="l">
              <a:defRPr sz="5400" baseline="0">
                <a:solidFill>
                  <a:schemeClr val="tx1">
                    <a:lumMod val="75000"/>
                    <a:lumOff val="25000"/>
                  </a:schemeClr>
                </a:solidFill>
              </a:defRPr>
            </a:lvl1pPr>
          </a:lstStyle>
          <a:p>
            <a:r>
              <a:rPr lang="en-US" dirty="0" smtClean="0"/>
              <a:t>CLICK TO EDIT MASTER</a:t>
            </a:r>
            <a:br>
              <a:rPr lang="en-US" dirty="0" smtClean="0"/>
            </a:br>
            <a:r>
              <a:rPr lang="en-US" dirty="0" smtClean="0"/>
              <a:t>SECTION TITLE SLIDE</a:t>
            </a:r>
            <a:endParaRPr lang="en-US" dirty="0"/>
          </a:p>
        </p:txBody>
      </p:sp>
      <p:sp>
        <p:nvSpPr>
          <p:cNvPr id="3" name="Text Placeholder 2"/>
          <p:cNvSpPr>
            <a:spLocks noGrp="1"/>
          </p:cNvSpPr>
          <p:nvPr>
            <p:ph type="body" idx="1"/>
          </p:nvPr>
        </p:nvSpPr>
        <p:spPr>
          <a:xfrm>
            <a:off x="194912"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18F803-459C-4D36-9903-A82D072C945D}" type="datetimeFigureOut">
              <a:rPr lang="en-US" smtClean="0">
                <a:solidFill>
                  <a:prstClr val="black">
                    <a:tint val="75000"/>
                  </a:prstClr>
                </a:solidFill>
                <a:latin typeface="Arial Narrow"/>
              </a:rPr>
              <a:pPr/>
              <a:t>17-08-07</a:t>
            </a:fld>
            <a:endParaRPr lang="en-US">
              <a:solidFill>
                <a:prstClr val="black">
                  <a:tint val="75000"/>
                </a:prstClr>
              </a:solidFill>
              <a:latin typeface="Arial Narrow"/>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Arial Narrow"/>
            </a:endParaRPr>
          </a:p>
        </p:txBody>
      </p:sp>
      <p:sp>
        <p:nvSpPr>
          <p:cNvPr id="6" name="Slide Number Placeholder 5"/>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a:solidFill>
                <a:prstClr val="black">
                  <a:tint val="75000"/>
                </a:prstClr>
              </a:solidFill>
              <a:latin typeface="Arial Narrow"/>
            </a:endParaRPr>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17" name="Picture 16" descr="Gray-Half-Shield.png"/>
          <p:cNvPicPr>
            <a:picLocks noChangeAspect="1"/>
          </p:cNvPicPr>
          <p:nvPr userDrawn="1"/>
        </p:nvPicPr>
        <p:blipFill rotWithShape="1">
          <a:blip r:embed="rId2" cstate="print">
            <a:alphaModFix amt="30000"/>
            <a:lum bright="-10000"/>
            <a:extLst>
              <a:ext uri="{28A0092B-C50C-407E-A947-70E740481C1C}">
                <a14:useLocalDpi xmlns:a14="http://schemas.microsoft.com/office/drawing/2010/main" val="0"/>
              </a:ext>
            </a:extLst>
          </a:blip>
          <a:srcRect t="1360" r="11780"/>
          <a:stretch/>
        </p:blipFill>
        <p:spPr>
          <a:xfrm>
            <a:off x="7298356" y="0"/>
            <a:ext cx="1845644" cy="5250706"/>
          </a:xfrm>
          <a:prstGeom prst="rect">
            <a:avLst/>
          </a:prstGeom>
        </p:spPr>
      </p:pic>
      <p:sp>
        <p:nvSpPr>
          <p:cNvPr id="2" name="Title 1"/>
          <p:cNvSpPr>
            <a:spLocks noGrp="1"/>
          </p:cNvSpPr>
          <p:nvPr>
            <p:ph type="ctrTitle" hasCustomPrompt="1"/>
          </p:nvPr>
        </p:nvSpPr>
        <p:spPr>
          <a:xfrm>
            <a:off x="720391" y="3498655"/>
            <a:ext cx="6577965" cy="1212056"/>
          </a:xfrm>
        </p:spPr>
        <p:txBody>
          <a:bodyPr anchor="b">
            <a:noAutofit/>
          </a:bodyPr>
          <a:lstStyle>
            <a:lvl1pPr algn="l">
              <a:defRPr sz="4000" baseline="0">
                <a:solidFill>
                  <a:schemeClr val="tx1"/>
                </a:solidFill>
                <a:latin typeface="+mj-lt"/>
              </a:defRPr>
            </a:lvl1pPr>
          </a:lstStyle>
          <a:p>
            <a:r>
              <a:rPr lang="en-US" dirty="0" smtClean="0"/>
              <a:t>CLICK TO EDIT MASTER</a:t>
            </a:r>
            <a:br>
              <a:rPr lang="en-US" dirty="0" smtClean="0"/>
            </a:br>
            <a:r>
              <a:rPr lang="en-US" dirty="0" smtClean="0"/>
              <a:t>SECTION TITLE SLIDE OPTION 2</a:t>
            </a:r>
            <a:endParaRPr lang="en-US" dirty="0"/>
          </a:p>
        </p:txBody>
      </p:sp>
      <p:sp>
        <p:nvSpPr>
          <p:cNvPr id="3" name="Subtitle 2"/>
          <p:cNvSpPr>
            <a:spLocks noGrp="1"/>
          </p:cNvSpPr>
          <p:nvPr>
            <p:ph type="subTitle" idx="1"/>
          </p:nvPr>
        </p:nvSpPr>
        <p:spPr bwMode="gray">
          <a:xfrm>
            <a:off x="720391" y="4718542"/>
            <a:ext cx="6577965" cy="666549"/>
          </a:xfrm>
        </p:spPr>
        <p:txBody>
          <a:bodyPr anchor="t"/>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5" name="Rectangle 24"/>
          <p:cNvSpPr/>
          <p:nvPr userDrawn="1"/>
        </p:nvSpPr>
        <p:spPr bwMode="gray">
          <a:xfrm>
            <a:off x="0" y="0"/>
            <a:ext cx="9144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Narrow"/>
            </a:endParaRPr>
          </a:p>
        </p:txBody>
      </p:sp>
      <p:sp>
        <p:nvSpPr>
          <p:cNvPr id="26" name="Rectangle 25"/>
          <p:cNvSpPr/>
          <p:nvPr userDrawn="1"/>
        </p:nvSpPr>
        <p:spPr bwMode="gray">
          <a:xfrm>
            <a:off x="0" y="6839712"/>
            <a:ext cx="9144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Narrow"/>
            </a:endParaRPr>
          </a:p>
        </p:txBody>
      </p:sp>
      <p:sp>
        <p:nvSpPr>
          <p:cNvPr id="12" name="Date Placeholder 11"/>
          <p:cNvSpPr>
            <a:spLocks noGrp="1"/>
          </p:cNvSpPr>
          <p:nvPr>
            <p:ph type="dt" sz="half" idx="10"/>
          </p:nvPr>
        </p:nvSpPr>
        <p:spPr/>
        <p:txBody>
          <a:bodyPr/>
          <a:lstStyle/>
          <a:p>
            <a:fld id="{9C18F803-459C-4D36-9903-A82D072C945D}" type="datetimeFigureOut">
              <a:rPr lang="en-US" smtClean="0">
                <a:solidFill>
                  <a:prstClr val="black">
                    <a:tint val="75000"/>
                  </a:prstClr>
                </a:solidFill>
                <a:latin typeface="Arial Narrow"/>
              </a:rPr>
              <a:pPr/>
              <a:t>17-08-07</a:t>
            </a:fld>
            <a:endParaRPr lang="en-US" dirty="0">
              <a:solidFill>
                <a:prstClr val="black">
                  <a:tint val="75000"/>
                </a:prstClr>
              </a:solidFill>
              <a:latin typeface="Arial Narrow"/>
            </a:endParaRPr>
          </a:p>
        </p:txBody>
      </p:sp>
      <p:sp>
        <p:nvSpPr>
          <p:cNvPr id="13" name="Footer Placeholder 12"/>
          <p:cNvSpPr>
            <a:spLocks noGrp="1"/>
          </p:cNvSpPr>
          <p:nvPr>
            <p:ph type="ftr" sz="quarter" idx="11"/>
          </p:nvPr>
        </p:nvSpPr>
        <p:spPr/>
        <p:txBody>
          <a:bodyPr/>
          <a:lstStyle/>
          <a:p>
            <a:endParaRPr lang="en-US" dirty="0">
              <a:solidFill>
                <a:prstClr val="black">
                  <a:tint val="75000"/>
                </a:prstClr>
              </a:solidFill>
              <a:latin typeface="Arial Narrow"/>
            </a:endParaRPr>
          </a:p>
        </p:txBody>
      </p:sp>
      <p:sp>
        <p:nvSpPr>
          <p:cNvPr id="14" name="Slide Number Placeholder 13"/>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80" y="705087"/>
            <a:ext cx="5225498" cy="2793569"/>
          </a:xfrm>
          <a:prstGeom prst="rect">
            <a:avLst/>
          </a:prstGeom>
        </p:spPr>
      </p:pic>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4911" y="1147666"/>
            <a:ext cx="4319939" cy="502929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47666"/>
            <a:ext cx="4311182" cy="502929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C18F803-459C-4D36-9903-A82D072C945D}" type="datetimeFigureOut">
              <a:rPr lang="en-US" smtClean="0">
                <a:solidFill>
                  <a:prstClr val="black">
                    <a:tint val="75000"/>
                  </a:prstClr>
                </a:solidFill>
                <a:latin typeface="Arial Narrow"/>
              </a:rPr>
              <a:pPr/>
              <a:t>17-08-07</a:t>
            </a:fld>
            <a:endParaRPr lang="en-US">
              <a:solidFill>
                <a:prstClr val="black">
                  <a:tint val="75000"/>
                </a:prstClr>
              </a:solidFill>
              <a:latin typeface="Arial Narrow"/>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Arial Narrow"/>
            </a:endParaRPr>
          </a:p>
        </p:txBody>
      </p:sp>
      <p:sp>
        <p:nvSpPr>
          <p:cNvPr id="7" name="Slide Number Placeholder 6"/>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a:solidFill>
                <a:prstClr val="black">
                  <a:tint val="75000"/>
                </a:prstClr>
              </a:solidFill>
              <a:latin typeface="Arial Narrow"/>
            </a:endParaRPr>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F712C68-6CD4-674A-BB01-14E23365B5D9}" type="datetimeFigureOut">
              <a:rPr lang="en-US" smtClean="0"/>
              <a:t>17-08-02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6B4B-5D46-304B-A765-0EC764E7FB03}" type="slidenum">
              <a:rPr lang="en-US" smtClean="0"/>
              <a:t>‹#›</a:t>
            </a:fld>
            <a:endParaRPr lang="en-US"/>
          </a:p>
        </p:txBody>
      </p:sp>
    </p:spTree>
    <p:extLst>
      <p:ext uri="{BB962C8B-B14F-4D97-AF65-F5344CB8AC3E}">
        <p14:creationId xmlns:p14="http://schemas.microsoft.com/office/powerpoint/2010/main" val="1764577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4912" y="1134831"/>
            <a:ext cx="4303270" cy="823912"/>
          </a:xfrm>
        </p:spPr>
        <p:txBody>
          <a:bodyPr anchor="b">
            <a:normAutofit/>
          </a:bodyPr>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94912" y="2061942"/>
            <a:ext cx="4303270" cy="4127721"/>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134831"/>
            <a:ext cx="4311182" cy="823912"/>
          </a:xfrm>
        </p:spPr>
        <p:txBody>
          <a:bodyPr anchor="b">
            <a:normAutofit/>
          </a:bodyPr>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061942"/>
            <a:ext cx="4311182" cy="4127721"/>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C18F803-459C-4D36-9903-A82D072C945D}" type="datetimeFigureOut">
              <a:rPr lang="en-US" smtClean="0">
                <a:solidFill>
                  <a:prstClr val="black">
                    <a:tint val="75000"/>
                  </a:prstClr>
                </a:solidFill>
                <a:latin typeface="Arial Narrow"/>
              </a:rPr>
              <a:pPr/>
              <a:t>17-08-07</a:t>
            </a:fld>
            <a:endParaRPr lang="en-US">
              <a:solidFill>
                <a:prstClr val="black">
                  <a:tint val="75000"/>
                </a:prstClr>
              </a:solidFill>
              <a:latin typeface="Arial Narrow"/>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Arial Narrow"/>
            </a:endParaRPr>
          </a:p>
        </p:txBody>
      </p:sp>
      <p:sp>
        <p:nvSpPr>
          <p:cNvPr id="9" name="Slide Number Placeholder 8"/>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a:solidFill>
                <a:prstClr val="black">
                  <a:tint val="75000"/>
                </a:prstClr>
              </a:solidFill>
              <a:latin typeface="Arial Narrow"/>
            </a:endParaRPr>
          </a:p>
        </p:txBody>
      </p:sp>
      <p:sp>
        <p:nvSpPr>
          <p:cNvPr id="10" name="Title 9"/>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C18F803-459C-4D36-9903-A82D072C945D}" type="datetimeFigureOut">
              <a:rPr lang="en-US" smtClean="0">
                <a:solidFill>
                  <a:prstClr val="black">
                    <a:tint val="75000"/>
                  </a:prstClr>
                </a:solidFill>
                <a:latin typeface="Arial Narrow"/>
              </a:rPr>
              <a:pPr/>
              <a:t>17-08-07</a:t>
            </a:fld>
            <a:endParaRPr lang="en-US">
              <a:solidFill>
                <a:prstClr val="black">
                  <a:tint val="75000"/>
                </a:prstClr>
              </a:solidFill>
              <a:latin typeface="Arial Narrow"/>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Arial Narrow"/>
            </a:endParaRPr>
          </a:p>
        </p:txBody>
      </p:sp>
      <p:sp>
        <p:nvSpPr>
          <p:cNvPr id="5" name="Slide Number Placeholder 4"/>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a:solidFill>
                <a:prstClr val="black">
                  <a:tint val="75000"/>
                </a:prstClr>
              </a:solidFill>
              <a:latin typeface="Arial Narrow"/>
            </a:endParaRPr>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8F803-459C-4D36-9903-A82D072C945D}" type="datetimeFigureOut">
              <a:rPr lang="en-US" smtClean="0">
                <a:solidFill>
                  <a:prstClr val="black">
                    <a:tint val="75000"/>
                  </a:prstClr>
                </a:solidFill>
                <a:latin typeface="Arial Narrow"/>
              </a:rPr>
              <a:pPr/>
              <a:t>17-08-07</a:t>
            </a:fld>
            <a:endParaRPr lang="en-US">
              <a:solidFill>
                <a:prstClr val="black">
                  <a:tint val="75000"/>
                </a:prstClr>
              </a:solidFill>
              <a:latin typeface="Arial Narrow"/>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Arial Narrow"/>
            </a:endParaRPr>
          </a:p>
        </p:txBody>
      </p:sp>
      <p:sp>
        <p:nvSpPr>
          <p:cNvPr id="4" name="Slide Number Placeholder 3"/>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a:solidFill>
                <a:prstClr val="black">
                  <a:tint val="75000"/>
                </a:prstClr>
              </a:solidFill>
              <a:latin typeface="Arial Narrow"/>
            </a:endParaRPr>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8F803-459C-4D36-9903-A82D072C945D}" type="datetimeFigureOut">
              <a:rPr lang="en-US" smtClean="0">
                <a:solidFill>
                  <a:prstClr val="black">
                    <a:tint val="75000"/>
                  </a:prstClr>
                </a:solidFill>
                <a:latin typeface="Arial Narrow"/>
              </a:rPr>
              <a:pPr/>
              <a:t>17-08-07</a:t>
            </a:fld>
            <a:endParaRPr lang="en-US">
              <a:solidFill>
                <a:prstClr val="black">
                  <a:tint val="75000"/>
                </a:prstClr>
              </a:solidFill>
              <a:latin typeface="Arial Narrow"/>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Arial Narrow"/>
            </a:endParaRPr>
          </a:p>
        </p:txBody>
      </p:sp>
      <p:sp>
        <p:nvSpPr>
          <p:cNvPr id="4" name="Slide Number Placeholder 3"/>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a:solidFill>
                <a:prstClr val="black">
                  <a:tint val="75000"/>
                </a:prstClr>
              </a:solidFill>
              <a:latin typeface="Arial Narrow"/>
            </a:endParaRPr>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2" y="192582"/>
            <a:ext cx="3384107" cy="1144729"/>
          </a:xfrm>
        </p:spPr>
        <p:txBody>
          <a:bodyPr anchor="b"/>
          <a:lstStyle>
            <a:lvl1pPr algn="l">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54756" y="192581"/>
            <a:ext cx="5185575" cy="58136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94912" y="1417320"/>
            <a:ext cx="3384107" cy="45889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C18F803-459C-4D36-9903-A82D072C945D}" type="datetimeFigureOut">
              <a:rPr lang="en-US" smtClean="0">
                <a:solidFill>
                  <a:prstClr val="black">
                    <a:tint val="75000"/>
                  </a:prstClr>
                </a:solidFill>
                <a:latin typeface="Arial Narrow"/>
              </a:rPr>
              <a:pPr/>
              <a:t>17-08-07</a:t>
            </a:fld>
            <a:endParaRPr lang="en-US">
              <a:solidFill>
                <a:prstClr val="black">
                  <a:tint val="75000"/>
                </a:prstClr>
              </a:solidFill>
              <a:latin typeface="Arial Narrow"/>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Arial Narrow"/>
            </a:endParaRPr>
          </a:p>
        </p:txBody>
      </p:sp>
      <p:sp>
        <p:nvSpPr>
          <p:cNvPr id="7" name="Slide Number Placeholder 6"/>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a:solidFill>
                <a:prstClr val="black">
                  <a:tint val="75000"/>
                </a:prstClr>
              </a:solidFill>
              <a:latin typeface="Arial Narrow"/>
            </a:endParaRPr>
          </a:p>
        </p:txBody>
      </p:sp>
    </p:spTree>
    <p:extLst>
      <p:ext uri="{BB962C8B-B14F-4D97-AF65-F5344CB8AC3E}">
        <p14:creationId xmlns:p14="http://schemas.microsoft.com/office/powerpoint/2010/main" val="157090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2" y="160021"/>
            <a:ext cx="3384107" cy="1143081"/>
          </a:xfrm>
        </p:spPr>
        <p:txBody>
          <a:bodyPr vert="horz" lIns="91440" tIns="45720" rIns="91440" bIns="45720" rtlCol="0" anchor="b">
            <a:normAutofit/>
          </a:bodyPr>
          <a:lstStyle>
            <a:lvl1pPr>
              <a:defRPr lang="en-US" sz="3200" dirty="0">
                <a:solidFill>
                  <a:schemeClr val="tx1"/>
                </a:solidFill>
              </a:defRPr>
            </a:lvl1pPr>
          </a:lstStyle>
          <a:p>
            <a:pPr lvl="0" algn="l"/>
            <a:r>
              <a:rPr lang="en-US" dirty="0" smtClean="0"/>
              <a:t>CLICK TO EDIT MASTER TITLE STYLE</a:t>
            </a:r>
            <a:endParaRPr lang="en-US" dirty="0"/>
          </a:p>
        </p:txBody>
      </p:sp>
      <p:sp>
        <p:nvSpPr>
          <p:cNvPr id="3" name="Picture Placeholder 2"/>
          <p:cNvSpPr>
            <a:spLocks noGrp="1"/>
          </p:cNvSpPr>
          <p:nvPr>
            <p:ph type="pic" idx="1"/>
          </p:nvPr>
        </p:nvSpPr>
        <p:spPr>
          <a:xfrm>
            <a:off x="3703321" y="160021"/>
            <a:ext cx="5237010" cy="58462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912" y="1440180"/>
            <a:ext cx="3384107" cy="45660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C18F803-459C-4D36-9903-A82D072C945D}" type="datetimeFigureOut">
              <a:rPr lang="en-US" smtClean="0">
                <a:solidFill>
                  <a:prstClr val="black">
                    <a:tint val="75000"/>
                  </a:prstClr>
                </a:solidFill>
                <a:latin typeface="Arial Narrow"/>
              </a:rPr>
              <a:pPr/>
              <a:t>17-08-07</a:t>
            </a:fld>
            <a:endParaRPr lang="en-US">
              <a:solidFill>
                <a:prstClr val="black">
                  <a:tint val="75000"/>
                </a:prstClr>
              </a:solidFill>
              <a:latin typeface="Arial Narrow"/>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Arial Narrow"/>
            </a:endParaRPr>
          </a:p>
        </p:txBody>
      </p:sp>
      <p:sp>
        <p:nvSpPr>
          <p:cNvPr id="7" name="Slide Number Placeholder 6"/>
          <p:cNvSpPr>
            <a:spLocks noGrp="1"/>
          </p:cNvSpPr>
          <p:nvPr>
            <p:ph type="sldNum" sz="quarter" idx="12"/>
          </p:nvPr>
        </p:nvSpPr>
        <p:spPr/>
        <p:txBody>
          <a:bodyPr/>
          <a:lstStyle/>
          <a:p>
            <a:fld id="{93005692-73BE-493E-93AB-ECD6027A7652}" type="slidenum">
              <a:rPr lang="en-US" smtClean="0">
                <a:solidFill>
                  <a:prstClr val="black">
                    <a:tint val="75000"/>
                  </a:prstClr>
                </a:solidFill>
                <a:latin typeface="Arial Narrow"/>
              </a:rPr>
              <a:pPr/>
              <a:t>‹#›</a:t>
            </a:fld>
            <a:endParaRPr lang="en-US">
              <a:solidFill>
                <a:prstClr val="black">
                  <a:tint val="75000"/>
                </a:prstClr>
              </a:solidFill>
              <a:latin typeface="Arial Narrow"/>
            </a:endParaRPr>
          </a:p>
        </p:txBody>
      </p:sp>
    </p:spTree>
    <p:extLst>
      <p:ext uri="{BB962C8B-B14F-4D97-AF65-F5344CB8AC3E}">
        <p14:creationId xmlns:p14="http://schemas.microsoft.com/office/powerpoint/2010/main" val="15689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92130" y="6558330"/>
            <a:ext cx="656777" cy="250337"/>
          </a:xfrm>
        </p:spPr>
        <p:txBody>
          <a:bodyPr/>
          <a:lstStyle/>
          <a:p>
            <a:fld id="{9C18F803-459C-4D36-9903-A82D072C945D}" type="datetimeFigureOut">
              <a:rPr lang="en-US" smtClean="0">
                <a:solidFill>
                  <a:prstClr val="black">
                    <a:tint val="75000"/>
                  </a:prstClr>
                </a:solidFill>
                <a:latin typeface="Arial Narrow"/>
              </a:rPr>
              <a:pPr/>
              <a:t>17-08-07</a:t>
            </a:fld>
            <a:endParaRPr lang="en-US" dirty="0">
              <a:solidFill>
                <a:prstClr val="black">
                  <a:tint val="75000"/>
                </a:prstClr>
              </a:solidFill>
              <a:latin typeface="Arial Narrow"/>
            </a:endParaRPr>
          </a:p>
        </p:txBody>
      </p:sp>
      <p:sp>
        <p:nvSpPr>
          <p:cNvPr id="4" name="Footer Placeholder 3"/>
          <p:cNvSpPr>
            <a:spLocks noGrp="1"/>
          </p:cNvSpPr>
          <p:nvPr>
            <p:ph type="ftr" sz="quarter" idx="11"/>
          </p:nvPr>
        </p:nvSpPr>
        <p:spPr>
          <a:xfrm>
            <a:off x="2258009" y="6558330"/>
            <a:ext cx="4627983" cy="250337"/>
          </a:xfrm>
        </p:spPr>
        <p:txBody>
          <a:bodyPr/>
          <a:lstStyle/>
          <a:p>
            <a:endParaRPr lang="en-US" dirty="0">
              <a:solidFill>
                <a:prstClr val="black">
                  <a:tint val="75000"/>
                </a:prstClr>
              </a:solidFill>
              <a:latin typeface="Arial Narrow"/>
            </a:endParaRPr>
          </a:p>
        </p:txBody>
      </p:sp>
      <p:sp>
        <p:nvSpPr>
          <p:cNvPr id="5" name="Slide Number Placeholder 4"/>
          <p:cNvSpPr>
            <a:spLocks noGrp="1"/>
          </p:cNvSpPr>
          <p:nvPr>
            <p:ph type="sldNum" sz="quarter" idx="12"/>
          </p:nvPr>
        </p:nvSpPr>
        <p:spPr>
          <a:xfrm>
            <a:off x="194912" y="6558330"/>
            <a:ext cx="415425" cy="250337"/>
          </a:xfrm>
        </p:spPr>
        <p:txBody>
          <a:bodyPr/>
          <a:lstStyle/>
          <a:p>
            <a:fld id="{93005692-73BE-493E-93AB-ECD6027A7652}"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pic>
        <p:nvPicPr>
          <p:cNvPr id="6" name="Picture 5" descr="Gray-Half-Shield.png"/>
          <p:cNvPicPr>
            <a:picLocks noChangeAspect="1"/>
          </p:cNvPicPr>
          <p:nvPr userDrawn="1"/>
        </p:nvPicPr>
        <p:blipFill rotWithShape="1">
          <a:blip r:embed="rId2" cstate="print">
            <a:alphaModFix amt="30000"/>
            <a:lum bright="-10000"/>
            <a:extLst>
              <a:ext uri="{28A0092B-C50C-407E-A947-70E740481C1C}">
                <a14:useLocalDpi xmlns:a14="http://schemas.microsoft.com/office/drawing/2010/main" val="0"/>
              </a:ext>
            </a:extLst>
          </a:blip>
          <a:srcRect t="1360" r="11780"/>
          <a:stretch/>
        </p:blipFill>
        <p:spPr>
          <a:xfrm>
            <a:off x="7298356" y="0"/>
            <a:ext cx="1845644" cy="5250706"/>
          </a:xfrm>
          <a:prstGeom prst="rect">
            <a:avLst/>
          </a:prstGeom>
        </p:spPr>
      </p:pic>
      <p:sp>
        <p:nvSpPr>
          <p:cNvPr id="7" name="Rectangle 6"/>
          <p:cNvSpPr/>
          <p:nvPr userDrawn="1"/>
        </p:nvSpPr>
        <p:spPr>
          <a:xfrm>
            <a:off x="0" y="0"/>
            <a:ext cx="9144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Narrow"/>
            </a:endParaRPr>
          </a:p>
        </p:txBody>
      </p:sp>
      <p:sp>
        <p:nvSpPr>
          <p:cNvPr id="8" name="Rectangle 7"/>
          <p:cNvSpPr/>
          <p:nvPr userDrawn="1"/>
        </p:nvSpPr>
        <p:spPr>
          <a:xfrm>
            <a:off x="0" y="6839712"/>
            <a:ext cx="9144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Narrow"/>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1899" y="546789"/>
            <a:ext cx="4800203" cy="4157128"/>
          </a:xfrm>
          <a:prstGeom prst="rect">
            <a:avLst/>
          </a:prstGeom>
        </p:spPr>
      </p:pic>
      <p:sp>
        <p:nvSpPr>
          <p:cNvPr id="2" name="Title 1"/>
          <p:cNvSpPr>
            <a:spLocks noGrp="1"/>
          </p:cNvSpPr>
          <p:nvPr>
            <p:ph type="title" hasCustomPrompt="1"/>
          </p:nvPr>
        </p:nvSpPr>
        <p:spPr>
          <a:xfrm>
            <a:off x="492919" y="4400898"/>
            <a:ext cx="8158163" cy="2123658"/>
          </a:xfrm>
          <a:noFill/>
        </p:spPr>
        <p:txBody>
          <a:bodyPr wrap="square" rtlCol="0" anchor="ctr" anchorCtr="1">
            <a:noAutofit/>
          </a:bodyPr>
          <a:lstStyle>
            <a:lvl1pPr algn="ctr">
              <a:defRPr lang="en-US" sz="8800" b="0">
                <a:solidFill>
                  <a:schemeClr val="tx2">
                    <a:alpha val="47000"/>
                  </a:schemeClr>
                </a:solidFill>
                <a:ea typeface="+mn-ea"/>
                <a:cs typeface="Arial" panose="020B0604020202020204" pitchFamily="34" charset="0"/>
              </a:defRPr>
            </a:lvl1pPr>
          </a:lstStyle>
          <a:p>
            <a:pPr marL="0" lvl="0" algn="ctr">
              <a:lnSpc>
                <a:spcPct val="75000"/>
              </a:lnSpc>
            </a:pPr>
            <a:r>
              <a:rPr lang="en-US" dirty="0" smtClean="0"/>
              <a:t>click to edit master closing slide</a:t>
            </a:r>
            <a:endParaRPr lang="en-US" dirty="0"/>
          </a:p>
        </p:txBody>
      </p:sp>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_AL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8573" y="-3810"/>
            <a:ext cx="9161145" cy="686562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3985" t="13985" r="13985" b="13985"/>
          <a:stretch/>
        </p:blipFill>
        <p:spPr bwMode="gray">
          <a:xfrm>
            <a:off x="2831928" y="1122373"/>
            <a:ext cx="3471004" cy="300599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nvPr>
        </p:nvSpPr>
        <p:spPr>
          <a:xfrm>
            <a:off x="550069" y="4400898"/>
            <a:ext cx="8043863" cy="2123658"/>
          </a:xfrm>
          <a:noFill/>
        </p:spPr>
        <p:txBody>
          <a:bodyPr wrap="square" rtlCol="0" anchor="ctr" anchorCtr="1">
            <a:noAutofit/>
          </a:bodyPr>
          <a:lstStyle>
            <a:lvl1pPr algn="ctr">
              <a:defRPr lang="en-US" sz="8800" b="0">
                <a:solidFill>
                  <a:schemeClr val="bg1">
                    <a:alpha val="81000"/>
                  </a:schemeClr>
                </a:solidFill>
                <a:ea typeface="+mn-ea"/>
                <a:cs typeface="Arial" panose="020B0604020202020204" pitchFamily="34" charset="0"/>
              </a:defRPr>
            </a:lvl1pPr>
          </a:lstStyle>
          <a:p>
            <a:pPr marL="0" lvl="0" algn="ctr">
              <a:lnSpc>
                <a:spcPct val="75000"/>
              </a:lnSpc>
            </a:pPr>
            <a:r>
              <a:rPr lang="en-US" dirty="0" smtClean="0"/>
              <a:t>click to edit master closing slide option 2</a:t>
            </a:r>
            <a:endParaRPr lang="en-US" dirty="0"/>
          </a:p>
        </p:txBody>
      </p:sp>
      <p:sp>
        <p:nvSpPr>
          <p:cNvPr id="3" name="Date Placeholder 2"/>
          <p:cNvSpPr>
            <a:spLocks noGrp="1"/>
          </p:cNvSpPr>
          <p:nvPr>
            <p:ph type="dt" sz="half" idx="10"/>
          </p:nvPr>
        </p:nvSpPr>
        <p:spPr>
          <a:xfrm>
            <a:off x="1092130" y="6558330"/>
            <a:ext cx="656777" cy="250337"/>
          </a:xfrm>
        </p:spPr>
        <p:txBody>
          <a:bodyPr/>
          <a:lstStyle/>
          <a:p>
            <a:fld id="{9C18F803-459C-4D36-9903-A82D072C945D}" type="datetimeFigureOut">
              <a:rPr lang="en-US" smtClean="0">
                <a:solidFill>
                  <a:prstClr val="black">
                    <a:tint val="75000"/>
                  </a:prstClr>
                </a:solidFill>
                <a:latin typeface="Arial Narrow"/>
              </a:rPr>
              <a:pPr/>
              <a:t>17-08-07</a:t>
            </a:fld>
            <a:endParaRPr lang="en-US" dirty="0">
              <a:solidFill>
                <a:prstClr val="black">
                  <a:tint val="75000"/>
                </a:prstClr>
              </a:solidFill>
              <a:latin typeface="Arial Narrow"/>
            </a:endParaRPr>
          </a:p>
        </p:txBody>
      </p:sp>
      <p:sp>
        <p:nvSpPr>
          <p:cNvPr id="4" name="Footer Placeholder 3"/>
          <p:cNvSpPr>
            <a:spLocks noGrp="1"/>
          </p:cNvSpPr>
          <p:nvPr>
            <p:ph type="ftr" sz="quarter" idx="11"/>
          </p:nvPr>
        </p:nvSpPr>
        <p:spPr>
          <a:xfrm>
            <a:off x="2258009" y="6558330"/>
            <a:ext cx="4627983" cy="250337"/>
          </a:xfrm>
        </p:spPr>
        <p:txBody>
          <a:bodyPr/>
          <a:lstStyle/>
          <a:p>
            <a:endParaRPr lang="en-US" dirty="0">
              <a:solidFill>
                <a:prstClr val="black">
                  <a:tint val="75000"/>
                </a:prstClr>
              </a:solidFill>
              <a:latin typeface="Arial Narrow"/>
            </a:endParaRPr>
          </a:p>
        </p:txBody>
      </p:sp>
      <p:sp>
        <p:nvSpPr>
          <p:cNvPr id="5" name="Slide Number Placeholder 4"/>
          <p:cNvSpPr>
            <a:spLocks noGrp="1"/>
          </p:cNvSpPr>
          <p:nvPr>
            <p:ph type="sldNum" sz="quarter" idx="12"/>
          </p:nvPr>
        </p:nvSpPr>
        <p:spPr>
          <a:xfrm>
            <a:off x="194912" y="6558330"/>
            <a:ext cx="415425" cy="250337"/>
          </a:xfrm>
        </p:spPr>
        <p:txBody>
          <a:bodyPr/>
          <a:lstStyle/>
          <a:p>
            <a:fld id="{93005692-73BE-493E-93AB-ECD6027A7652}"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F712C68-6CD4-674A-BB01-14E23365B5D9}" type="datetimeFigureOut">
              <a:rPr lang="en-US" smtClean="0"/>
              <a:t>17-08-02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6B4B-5D46-304B-A765-0EC764E7FB03}" type="slidenum">
              <a:rPr lang="en-US" smtClean="0"/>
              <a:t>‹#›</a:t>
            </a:fld>
            <a:endParaRPr lang="en-US"/>
          </a:p>
        </p:txBody>
      </p:sp>
    </p:spTree>
    <p:extLst>
      <p:ext uri="{BB962C8B-B14F-4D97-AF65-F5344CB8AC3E}">
        <p14:creationId xmlns:p14="http://schemas.microsoft.com/office/powerpoint/2010/main" val="219723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F712C68-6CD4-674A-BB01-14E23365B5D9}" type="datetimeFigureOut">
              <a:rPr lang="en-US" smtClean="0"/>
              <a:t>17-08-02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46B4B-5D46-304B-A765-0EC764E7FB03}" type="slidenum">
              <a:rPr lang="en-US" smtClean="0"/>
              <a:t>‹#›</a:t>
            </a:fld>
            <a:endParaRPr lang="en-US"/>
          </a:p>
        </p:txBody>
      </p:sp>
    </p:spTree>
    <p:extLst>
      <p:ext uri="{BB962C8B-B14F-4D97-AF65-F5344CB8AC3E}">
        <p14:creationId xmlns:p14="http://schemas.microsoft.com/office/powerpoint/2010/main" val="102045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F712C68-6CD4-674A-BB01-14E23365B5D9}" type="datetimeFigureOut">
              <a:rPr lang="en-US" smtClean="0"/>
              <a:t>17-08-02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46B4B-5D46-304B-A765-0EC764E7FB03}" type="slidenum">
              <a:rPr lang="en-US" smtClean="0"/>
              <a:t>‹#›</a:t>
            </a:fld>
            <a:endParaRPr lang="en-US"/>
          </a:p>
        </p:txBody>
      </p:sp>
    </p:spTree>
    <p:extLst>
      <p:ext uri="{BB962C8B-B14F-4D97-AF65-F5344CB8AC3E}">
        <p14:creationId xmlns:p14="http://schemas.microsoft.com/office/powerpoint/2010/main" val="348335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F712C68-6CD4-674A-BB01-14E23365B5D9}" type="datetimeFigureOut">
              <a:rPr lang="en-US" smtClean="0"/>
              <a:t>17-08-02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46B4B-5D46-304B-A765-0EC764E7FB03}" type="slidenum">
              <a:rPr lang="en-US" smtClean="0"/>
              <a:t>‹#›</a:t>
            </a:fld>
            <a:endParaRPr lang="en-US"/>
          </a:p>
        </p:txBody>
      </p:sp>
    </p:spTree>
    <p:extLst>
      <p:ext uri="{BB962C8B-B14F-4D97-AF65-F5344CB8AC3E}">
        <p14:creationId xmlns:p14="http://schemas.microsoft.com/office/powerpoint/2010/main" val="103358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12C68-6CD4-674A-BB01-14E23365B5D9}" type="datetimeFigureOut">
              <a:rPr lang="en-US" smtClean="0"/>
              <a:t>17-08-02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46B4B-5D46-304B-A765-0EC764E7FB03}" type="slidenum">
              <a:rPr lang="en-US" smtClean="0"/>
              <a:t>‹#›</a:t>
            </a:fld>
            <a:endParaRPr lang="en-US"/>
          </a:p>
        </p:txBody>
      </p:sp>
    </p:spTree>
    <p:extLst>
      <p:ext uri="{BB962C8B-B14F-4D97-AF65-F5344CB8AC3E}">
        <p14:creationId xmlns:p14="http://schemas.microsoft.com/office/powerpoint/2010/main" val="224642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F712C68-6CD4-674A-BB01-14E23365B5D9}" type="datetimeFigureOut">
              <a:rPr lang="en-US" smtClean="0"/>
              <a:t>17-08-02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46B4B-5D46-304B-A765-0EC764E7FB03}" type="slidenum">
              <a:rPr lang="en-US" smtClean="0"/>
              <a:t>‹#›</a:t>
            </a:fld>
            <a:endParaRPr lang="en-US"/>
          </a:p>
        </p:txBody>
      </p:sp>
    </p:spTree>
    <p:extLst>
      <p:ext uri="{BB962C8B-B14F-4D97-AF65-F5344CB8AC3E}">
        <p14:creationId xmlns:p14="http://schemas.microsoft.com/office/powerpoint/2010/main" val="110333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F712C68-6CD4-674A-BB01-14E23365B5D9}" type="datetimeFigureOut">
              <a:rPr lang="en-US" smtClean="0"/>
              <a:t>17-08-02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46B4B-5D46-304B-A765-0EC764E7FB03}" type="slidenum">
              <a:rPr lang="en-US" smtClean="0"/>
              <a:t>‹#›</a:t>
            </a:fld>
            <a:endParaRPr lang="en-US"/>
          </a:p>
        </p:txBody>
      </p:sp>
    </p:spTree>
    <p:extLst>
      <p:ext uri="{BB962C8B-B14F-4D97-AF65-F5344CB8AC3E}">
        <p14:creationId xmlns:p14="http://schemas.microsoft.com/office/powerpoint/2010/main" val="2969347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image" Target="../media/image3.png"/><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12C68-6CD4-674A-BB01-14E23365B5D9}" type="datetimeFigureOut">
              <a:rPr lang="en-US" smtClean="0"/>
              <a:t>17-08-02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46B4B-5D46-304B-A765-0EC764E7FB03}" type="slidenum">
              <a:rPr lang="en-US" smtClean="0"/>
              <a:t>‹#›</a:t>
            </a:fld>
            <a:endParaRPr lang="en-US"/>
          </a:p>
        </p:txBody>
      </p:sp>
    </p:spTree>
    <p:extLst>
      <p:ext uri="{BB962C8B-B14F-4D97-AF65-F5344CB8AC3E}">
        <p14:creationId xmlns:p14="http://schemas.microsoft.com/office/powerpoint/2010/main" val="713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Gray-Half-Shield.png"/>
          <p:cNvPicPr>
            <a:picLocks noChangeAspect="1"/>
          </p:cNvPicPr>
          <p:nvPr userDrawn="1"/>
        </p:nvPicPr>
        <p:blipFill rotWithShape="1">
          <a:blip r:embed="rId18" cstate="print">
            <a:lum bright="-10000"/>
            <a:alphaModFix amt="69000"/>
            <a:extLst>
              <a:ext uri="{28A0092B-C50C-407E-A947-70E740481C1C}">
                <a14:useLocalDpi xmlns:a14="http://schemas.microsoft.com/office/drawing/2010/main" val="0"/>
              </a:ext>
            </a:extLst>
          </a:blip>
          <a:srcRect t="1360" r="11780"/>
          <a:stretch/>
        </p:blipFill>
        <p:spPr>
          <a:xfrm>
            <a:off x="7298356" y="0"/>
            <a:ext cx="1845644" cy="5250706"/>
          </a:xfrm>
          <a:prstGeom prst="rect">
            <a:avLst/>
          </a:prstGeom>
        </p:spPr>
      </p:pic>
      <p:sp>
        <p:nvSpPr>
          <p:cNvPr id="2" name="Title Placeholder 1"/>
          <p:cNvSpPr>
            <a:spLocks noGrp="1"/>
          </p:cNvSpPr>
          <p:nvPr>
            <p:ph type="title"/>
          </p:nvPr>
        </p:nvSpPr>
        <p:spPr>
          <a:xfrm>
            <a:off x="194912" y="68278"/>
            <a:ext cx="8745420" cy="96335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4912" y="1104775"/>
            <a:ext cx="8745419" cy="521235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2130" y="6377355"/>
            <a:ext cx="656777" cy="250337"/>
          </a:xfrm>
          <a:prstGeom prst="rect">
            <a:avLst/>
          </a:prstGeom>
        </p:spPr>
        <p:txBody>
          <a:bodyPr vert="horz" lIns="91440" tIns="45720" rIns="91440" bIns="45720" rtlCol="0" anchor="ctr"/>
          <a:lstStyle>
            <a:lvl1pPr algn="ctr">
              <a:defRPr sz="1050">
                <a:solidFill>
                  <a:schemeClr val="tx1">
                    <a:tint val="75000"/>
                  </a:schemeClr>
                </a:solidFill>
              </a:defRPr>
            </a:lvl1pPr>
          </a:lstStyle>
          <a:p>
            <a:pPr defTabSz="914400"/>
            <a:fld id="{9C18F803-459C-4D36-9903-A82D072C945D}" type="datetimeFigureOut">
              <a:rPr lang="en-US" smtClean="0">
                <a:solidFill>
                  <a:prstClr val="black">
                    <a:tint val="75000"/>
                  </a:prstClr>
                </a:solidFill>
                <a:latin typeface="Arial Narrow"/>
              </a:rPr>
              <a:pPr defTabSz="914400"/>
              <a:t>17-08-07</a:t>
            </a:fld>
            <a:endParaRPr lang="en-US" dirty="0">
              <a:solidFill>
                <a:prstClr val="black">
                  <a:tint val="75000"/>
                </a:prstClr>
              </a:solidFill>
              <a:latin typeface="Arial Narrow"/>
            </a:endParaRPr>
          </a:p>
        </p:txBody>
      </p:sp>
      <p:sp>
        <p:nvSpPr>
          <p:cNvPr id="5" name="Footer Placeholder 4"/>
          <p:cNvSpPr>
            <a:spLocks noGrp="1"/>
          </p:cNvSpPr>
          <p:nvPr>
            <p:ph type="ftr" sz="quarter" idx="3"/>
          </p:nvPr>
        </p:nvSpPr>
        <p:spPr>
          <a:xfrm>
            <a:off x="2258009" y="6377355"/>
            <a:ext cx="4627983" cy="250337"/>
          </a:xfrm>
          <a:prstGeom prst="rect">
            <a:avLst/>
          </a:prstGeom>
        </p:spPr>
        <p:txBody>
          <a:bodyPr vert="horz" lIns="91440" tIns="45720" rIns="91440" bIns="45720" rtlCol="0" anchor="ctr"/>
          <a:lstStyle>
            <a:lvl1pPr algn="ctr">
              <a:defRPr sz="1050">
                <a:solidFill>
                  <a:schemeClr val="tx1">
                    <a:tint val="75000"/>
                  </a:schemeClr>
                </a:solidFill>
              </a:defRPr>
            </a:lvl1pPr>
          </a:lstStyle>
          <a:p>
            <a:pPr defTabSz="914400"/>
            <a:endParaRPr lang="en-US" dirty="0">
              <a:solidFill>
                <a:prstClr val="black">
                  <a:tint val="75000"/>
                </a:prstClr>
              </a:solidFill>
              <a:latin typeface="Arial Narrow"/>
            </a:endParaRPr>
          </a:p>
        </p:txBody>
      </p:sp>
      <p:sp>
        <p:nvSpPr>
          <p:cNvPr id="6" name="Slide Number Placeholder 5"/>
          <p:cNvSpPr>
            <a:spLocks noGrp="1"/>
          </p:cNvSpPr>
          <p:nvPr>
            <p:ph type="sldNum" sz="quarter" idx="4"/>
          </p:nvPr>
        </p:nvSpPr>
        <p:spPr>
          <a:xfrm>
            <a:off x="194912" y="6377355"/>
            <a:ext cx="415425" cy="250337"/>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914400"/>
            <a:fld id="{93005692-73BE-493E-93AB-ECD6027A7652}" type="slidenum">
              <a:rPr lang="en-US" smtClean="0">
                <a:solidFill>
                  <a:prstClr val="black">
                    <a:tint val="75000"/>
                  </a:prstClr>
                </a:solidFill>
                <a:latin typeface="Arial Narrow"/>
              </a:rPr>
              <a:pPr defTabSz="914400"/>
              <a:t>‹#›</a:t>
            </a:fld>
            <a:endParaRPr lang="en-US" dirty="0">
              <a:solidFill>
                <a:prstClr val="black">
                  <a:tint val="75000"/>
                </a:prstClr>
              </a:solidFill>
              <a:latin typeface="Arial Narrow"/>
            </a:endParaRPr>
          </a:p>
        </p:txBody>
      </p:sp>
      <p:sp>
        <p:nvSpPr>
          <p:cNvPr id="32" name="Rectangle 31"/>
          <p:cNvSpPr/>
          <p:nvPr userDrawn="1"/>
        </p:nvSpPr>
        <p:spPr>
          <a:xfrm>
            <a:off x="0" y="0"/>
            <a:ext cx="9144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Narrow"/>
            </a:endParaRPr>
          </a:p>
        </p:txBody>
      </p:sp>
      <p:sp>
        <p:nvSpPr>
          <p:cNvPr id="33" name="Rectangle 32"/>
          <p:cNvSpPr/>
          <p:nvPr userDrawn="1"/>
        </p:nvSpPr>
        <p:spPr>
          <a:xfrm>
            <a:off x="0" y="6839712"/>
            <a:ext cx="9144000" cy="18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Narrow"/>
            </a:endParaRPr>
          </a:p>
        </p:txBody>
      </p:sp>
      <p:pic>
        <p:nvPicPr>
          <p:cNvPr id="11" name="Picture 10"/>
          <p:cNvPicPr>
            <a:picLocks noChangeAspect="1"/>
          </p:cNvPicPr>
          <p:nvPr userDrawn="1"/>
        </p:nvPicPr>
        <p:blipFill rotWithShape="1">
          <a:blip r:embed="rId19" cstate="print">
            <a:extLst>
              <a:ext uri="{28A0092B-C50C-407E-A947-70E740481C1C}">
                <a14:useLocalDpi xmlns:a14="http://schemas.microsoft.com/office/drawing/2010/main" val="0"/>
              </a:ext>
            </a:extLst>
          </a:blip>
          <a:srcRect l="6043" t="6043" r="6043" b="14093"/>
          <a:stretch/>
        </p:blipFill>
        <p:spPr>
          <a:xfrm>
            <a:off x="7165910" y="5867696"/>
            <a:ext cx="1850859" cy="898874"/>
          </a:xfrm>
          <a:prstGeom prst="rect">
            <a:avLst/>
          </a:prstGeom>
        </p:spPr>
      </p:pic>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85000"/>
        </a:lnSpc>
        <a:spcBef>
          <a:spcPct val="0"/>
        </a:spcBef>
        <a:buNone/>
        <a:defRPr sz="3600" b="0" kern="1200" spc="300">
          <a:solidFill>
            <a:schemeClr val="tx1"/>
          </a:solidFill>
          <a:latin typeface="+mj-lt"/>
          <a:ea typeface="+mj-ea"/>
          <a:cs typeface="+mj-cs"/>
        </a:defRPr>
      </a:lvl1pPr>
    </p:titleStyle>
    <p:bodyStyle>
      <a:lvl1pPr marL="288925" indent="-288925" algn="l" defTabSz="914400" rtl="0" eaLnBrk="1" latinLnBrk="0" hangingPunct="1">
        <a:lnSpc>
          <a:spcPct val="90000"/>
        </a:lnSpc>
        <a:spcBef>
          <a:spcPts val="1000"/>
        </a:spcBef>
        <a:buClr>
          <a:schemeClr val="tx1"/>
        </a:buClr>
        <a:buSzPct val="85000"/>
        <a:buFontTx/>
        <a:buBlip>
          <a:blip r:embed="rId20"/>
        </a:buBlip>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5000"/>
        <a:buFontTx/>
        <a:buBlip>
          <a:blip r:embed="rId20"/>
        </a:buBlip>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SzPct val="85000"/>
        <a:buFontTx/>
        <a:buBlip>
          <a:blip r:embed="rId20"/>
        </a:buBlip>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85000"/>
        <a:buFontTx/>
        <a:buBlip>
          <a:blip r:embed="rId20"/>
        </a:buBlip>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85000"/>
        <a:buFontTx/>
        <a:buBlip>
          <a:blip r:embed="rId20"/>
        </a:buBlip>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 Id="rId3" Type="http://schemas.openxmlformats.org/officeDocument/2006/relationships/hyperlink" Target="%20%20https://www.osapublishing.org/ol/abstract.cfm?uri=ol-15-6-326"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 Id="rId3" Type="http://schemas.openxmlformats.org/officeDocument/2006/relationships/hyperlink" Target="%20%20https://www.osapublishing.org/ol/abstract.cfm?uri=ol-15-6-326"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 Id="rId3" Type="http://schemas.openxmlformats.org/officeDocument/2006/relationships/hyperlink" Target="%20%20https://www.osapublishing.org/ol/abstract.cfm?uri=ol-15-6-32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20%20https://www.osapublishing.org/oe/abstract.cfm?uri=oe-9-1-2" TargetMode="External"/><Relationship Id="rId4"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 Id="rId3" Type="http://schemas.openxmlformats.org/officeDocument/2006/relationships/hyperlink" Target="%20%20https://www.osapublishing.org/ol/abstract.cfm?uri=ol-19-10-73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 Id="rId3" Type="http://schemas.openxmlformats.org/officeDocument/2006/relationships/hyperlink" Target="%20%20https://www.osapublishing.org/ol/abstract.cfm?uri=ol-25-8-575"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hyperlink" Target="%20%20https://www.osapublishing.org/ao/abstract.cfm?uri=ao-18-5-737" TargetMode="External"/><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912" y="4286063"/>
            <a:ext cx="8034688" cy="831347"/>
          </a:xfrm>
        </p:spPr>
        <p:txBody>
          <a:bodyPr/>
          <a:lstStyle/>
          <a:p>
            <a:r>
              <a:rPr lang="en-US" b="1" dirty="0" smtClean="0"/>
              <a:t>Donna </a:t>
            </a:r>
            <a:r>
              <a:rPr lang="en-US" b="1" dirty="0" smtClean="0"/>
              <a:t>Strickland</a:t>
            </a:r>
            <a:br>
              <a:rPr lang="en-US" b="1" dirty="0" smtClean="0"/>
            </a:br>
            <a:r>
              <a:rPr lang="en-US" sz="2800" b="1" dirty="0" smtClean="0"/>
              <a:t>Department of Physics and Astronomy</a:t>
            </a:r>
            <a:endParaRPr lang="en-US" sz="2800" b="1" dirty="0"/>
          </a:p>
        </p:txBody>
      </p:sp>
      <p:sp>
        <p:nvSpPr>
          <p:cNvPr id="3" name="Subtitle 2"/>
          <p:cNvSpPr>
            <a:spLocks noGrp="1"/>
          </p:cNvSpPr>
          <p:nvPr>
            <p:ph type="subTitle" idx="1"/>
          </p:nvPr>
        </p:nvSpPr>
        <p:spPr>
          <a:xfrm>
            <a:off x="194912" y="5498246"/>
            <a:ext cx="3394955" cy="1359754"/>
          </a:xfrm>
        </p:spPr>
        <p:txBody>
          <a:bodyPr>
            <a:normAutofit fontScale="85000" lnSpcReduction="10000"/>
          </a:bodyPr>
          <a:lstStyle/>
          <a:p>
            <a:r>
              <a:rPr lang="en-US" sz="3100" b="1" dirty="0" err="1" smtClean="0"/>
              <a:t>Siegman</a:t>
            </a:r>
            <a:r>
              <a:rPr lang="en-US" sz="3100" b="1" dirty="0" smtClean="0"/>
              <a:t> International School on Lasers 2017 </a:t>
            </a:r>
          </a:p>
          <a:p>
            <a:r>
              <a:rPr lang="en-US" dirty="0" smtClean="0"/>
              <a:t>August </a:t>
            </a:r>
            <a:r>
              <a:rPr lang="en-US" dirty="0" smtClean="0"/>
              <a:t>9, </a:t>
            </a:r>
            <a:r>
              <a:rPr lang="en-US" dirty="0" smtClean="0"/>
              <a:t>2017</a:t>
            </a:r>
            <a:endParaRPr lang="en-US" dirty="0"/>
          </a:p>
        </p:txBody>
      </p:sp>
      <p:pic>
        <p:nvPicPr>
          <p:cNvPr id="6" name="Picture 5"/>
          <p:cNvPicPr>
            <a:picLocks noChangeAspect="1"/>
          </p:cNvPicPr>
          <p:nvPr/>
        </p:nvPicPr>
        <p:blipFill>
          <a:blip r:embed="rId2"/>
          <a:stretch>
            <a:fillRect/>
          </a:stretch>
        </p:blipFill>
        <p:spPr>
          <a:xfrm>
            <a:off x="-1" y="-10838"/>
            <a:ext cx="9142413" cy="4125638"/>
          </a:xfrm>
          <a:prstGeom prst="rect">
            <a:avLst/>
          </a:prstGeom>
        </p:spPr>
      </p:pic>
    </p:spTree>
    <p:extLst>
      <p:ext uri="{BB962C8B-B14F-4D97-AF65-F5344CB8AC3E}">
        <p14:creationId xmlns:p14="http://schemas.microsoft.com/office/powerpoint/2010/main" val="5372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1380" y="347922"/>
            <a:ext cx="4382931" cy="584776"/>
          </a:xfrm>
          <a:prstGeom prst="rect">
            <a:avLst/>
          </a:prstGeom>
          <a:noFill/>
        </p:spPr>
        <p:txBody>
          <a:bodyPr wrap="none" rtlCol="0">
            <a:spAutoFit/>
          </a:bodyPr>
          <a:lstStyle/>
          <a:p>
            <a:r>
              <a:rPr lang="en-US" sz="3200" dirty="0" smtClean="0"/>
              <a:t>Higher Order  Dispersion</a:t>
            </a:r>
            <a:endParaRPr lang="en-US" sz="3200" dirty="0"/>
          </a:p>
        </p:txBody>
      </p:sp>
      <p:sp>
        <p:nvSpPr>
          <p:cNvPr id="9" name="TextBox 8"/>
          <p:cNvSpPr txBox="1"/>
          <p:nvPr/>
        </p:nvSpPr>
        <p:spPr>
          <a:xfrm rot="10800000" flipV="1">
            <a:off x="694266" y="1869085"/>
            <a:ext cx="7789334" cy="3785652"/>
          </a:xfrm>
          <a:prstGeom prst="rect">
            <a:avLst/>
          </a:prstGeom>
          <a:noFill/>
        </p:spPr>
        <p:txBody>
          <a:bodyPr wrap="square" rtlCol="0">
            <a:spAutoFit/>
          </a:bodyPr>
          <a:lstStyle/>
          <a:p>
            <a:r>
              <a:rPr lang="en-US" sz="2400" dirty="0" smtClean="0"/>
              <a:t>The third order matters most when the dispersion line is set to remove the </a:t>
            </a:r>
            <a:r>
              <a:rPr lang="en-US" sz="2400" dirty="0" smtClean="0"/>
              <a:t>GDD of the system. </a:t>
            </a:r>
          </a:p>
          <a:p>
            <a:endParaRPr lang="en-US" sz="2400" dirty="0"/>
          </a:p>
          <a:p>
            <a:r>
              <a:rPr lang="en-US" sz="2400" dirty="0" smtClean="0"/>
              <a:t>If total system GDD =  0 then the 3</a:t>
            </a:r>
            <a:r>
              <a:rPr lang="en-US" sz="2400" baseline="30000" dirty="0" smtClean="0"/>
              <a:t>rd</a:t>
            </a:r>
            <a:r>
              <a:rPr lang="en-US" sz="2400" dirty="0" smtClean="0"/>
              <a:t> order gives the largest contribution to the phase difference from the Fourier transform limit.</a:t>
            </a:r>
          </a:p>
          <a:p>
            <a:endParaRPr lang="en-US" sz="2400" dirty="0"/>
          </a:p>
          <a:p>
            <a:r>
              <a:rPr lang="en-CA" sz="2400" dirty="0" smtClean="0"/>
              <a:t>Ideally you would want to have your compressor have equal but opposite dispersion at all orders.</a:t>
            </a:r>
            <a:endParaRPr lang="en-US" sz="2400" dirty="0" smtClean="0"/>
          </a:p>
          <a:p>
            <a:endParaRPr lang="en-US" sz="2400" dirty="0"/>
          </a:p>
        </p:txBody>
      </p:sp>
    </p:spTree>
    <p:extLst>
      <p:ext uri="{BB962C8B-B14F-4D97-AF65-F5344CB8AC3E}">
        <p14:creationId xmlns:p14="http://schemas.microsoft.com/office/powerpoint/2010/main" val="1208128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1380" y="347922"/>
            <a:ext cx="4382931" cy="584776"/>
          </a:xfrm>
          <a:prstGeom prst="rect">
            <a:avLst/>
          </a:prstGeom>
          <a:noFill/>
        </p:spPr>
        <p:txBody>
          <a:bodyPr wrap="none" rtlCol="0">
            <a:spAutoFit/>
          </a:bodyPr>
          <a:lstStyle/>
          <a:p>
            <a:r>
              <a:rPr lang="en-US" sz="3200" dirty="0" smtClean="0"/>
              <a:t>Higher Order  Dispersion</a:t>
            </a:r>
            <a:endParaRPr lang="en-US" sz="3200" dirty="0"/>
          </a:p>
        </p:txBody>
      </p:sp>
      <p:pic>
        <p:nvPicPr>
          <p:cNvPr id="4" name="Picture 3"/>
          <p:cNvPicPr>
            <a:picLocks noChangeAspect="1"/>
          </p:cNvPicPr>
          <p:nvPr/>
        </p:nvPicPr>
        <p:blipFill>
          <a:blip r:embed="rId2"/>
          <a:stretch>
            <a:fillRect/>
          </a:stretch>
        </p:blipFill>
        <p:spPr>
          <a:xfrm>
            <a:off x="592666" y="4715972"/>
            <a:ext cx="3048000" cy="838200"/>
          </a:xfrm>
          <a:prstGeom prst="rect">
            <a:avLst/>
          </a:prstGeom>
        </p:spPr>
      </p:pic>
      <p:pic>
        <p:nvPicPr>
          <p:cNvPr id="6" name="Picture 5"/>
          <p:cNvPicPr>
            <a:picLocks noChangeAspect="1"/>
          </p:cNvPicPr>
          <p:nvPr/>
        </p:nvPicPr>
        <p:blipFill>
          <a:blip r:embed="rId3"/>
          <a:stretch>
            <a:fillRect/>
          </a:stretch>
        </p:blipFill>
        <p:spPr>
          <a:xfrm>
            <a:off x="4148138" y="4576272"/>
            <a:ext cx="4610100" cy="977900"/>
          </a:xfrm>
          <a:prstGeom prst="rect">
            <a:avLst/>
          </a:prstGeom>
        </p:spPr>
      </p:pic>
      <p:sp>
        <p:nvSpPr>
          <p:cNvPr id="9" name="TextBox 8"/>
          <p:cNvSpPr txBox="1"/>
          <p:nvPr/>
        </p:nvSpPr>
        <p:spPr>
          <a:xfrm rot="10800000" flipV="1">
            <a:off x="592666" y="1171618"/>
            <a:ext cx="8165571" cy="3046988"/>
          </a:xfrm>
          <a:prstGeom prst="rect">
            <a:avLst/>
          </a:prstGeom>
          <a:noFill/>
        </p:spPr>
        <p:txBody>
          <a:bodyPr wrap="square" rtlCol="0">
            <a:spAutoFit/>
          </a:bodyPr>
          <a:lstStyle/>
          <a:p>
            <a:r>
              <a:rPr lang="en-US" sz="2400" dirty="0" smtClean="0"/>
              <a:t>The </a:t>
            </a:r>
            <a:r>
              <a:rPr lang="en-US" sz="2400" dirty="0" smtClean="0"/>
              <a:t>grating line has opposite sign of second order dispersion from the material dispersion,  for wavelengths shorter than 1.5µm</a:t>
            </a:r>
          </a:p>
          <a:p>
            <a:endParaRPr lang="en-US" sz="2400" dirty="0"/>
          </a:p>
          <a:p>
            <a:r>
              <a:rPr lang="en-US" sz="2400" dirty="0" smtClean="0"/>
              <a:t>So you can set the separation of the gratings to have equal </a:t>
            </a:r>
            <a:r>
              <a:rPr lang="en-US" sz="2400" dirty="0" smtClean="0"/>
              <a:t>but opposite GDD </a:t>
            </a:r>
            <a:r>
              <a:rPr lang="en-US" sz="2400" dirty="0" smtClean="0"/>
              <a:t>and eliminate the linear frequency </a:t>
            </a:r>
            <a:r>
              <a:rPr lang="en-US" sz="2400" dirty="0" smtClean="0"/>
              <a:t>chirp from th</a:t>
            </a:r>
            <a:r>
              <a:rPr lang="en-US" sz="2400" dirty="0" smtClean="0"/>
              <a:t>e total system</a:t>
            </a:r>
            <a:r>
              <a:rPr lang="en-US" sz="2400" dirty="0" smtClean="0"/>
              <a:t> </a:t>
            </a:r>
            <a:r>
              <a:rPr lang="mr-IN" sz="2400" dirty="0" smtClean="0"/>
              <a:t>–</a:t>
            </a:r>
            <a:r>
              <a:rPr lang="en-US" sz="2400" dirty="0" smtClean="0"/>
              <a:t> second order in phase</a:t>
            </a:r>
          </a:p>
          <a:p>
            <a:endParaRPr lang="en-US" sz="2400" dirty="0"/>
          </a:p>
        </p:txBody>
      </p:sp>
    </p:spTree>
    <p:extLst>
      <p:ext uri="{BB962C8B-B14F-4D97-AF65-F5344CB8AC3E}">
        <p14:creationId xmlns:p14="http://schemas.microsoft.com/office/powerpoint/2010/main" val="17341216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1380" y="347922"/>
            <a:ext cx="4382931" cy="584776"/>
          </a:xfrm>
          <a:prstGeom prst="rect">
            <a:avLst/>
          </a:prstGeom>
          <a:noFill/>
        </p:spPr>
        <p:txBody>
          <a:bodyPr wrap="none" rtlCol="0">
            <a:spAutoFit/>
          </a:bodyPr>
          <a:lstStyle/>
          <a:p>
            <a:r>
              <a:rPr lang="en-US" sz="3200" dirty="0" smtClean="0"/>
              <a:t>Higher Order  Dispersion</a:t>
            </a:r>
            <a:endParaRPr lang="en-US" sz="3200" dirty="0"/>
          </a:p>
        </p:txBody>
      </p:sp>
      <p:sp>
        <p:nvSpPr>
          <p:cNvPr id="12" name="Rectangle 11"/>
          <p:cNvSpPr/>
          <p:nvPr/>
        </p:nvSpPr>
        <p:spPr>
          <a:xfrm>
            <a:off x="321008" y="4397276"/>
            <a:ext cx="7920672" cy="2677656"/>
          </a:xfrm>
          <a:prstGeom prst="rect">
            <a:avLst/>
          </a:prstGeom>
        </p:spPr>
        <p:txBody>
          <a:bodyPr wrap="square">
            <a:spAutoFit/>
          </a:bodyPr>
          <a:lstStyle/>
          <a:p>
            <a:r>
              <a:rPr lang="en-US" sz="2400" dirty="0" smtClean="0"/>
              <a:t>Unfortunately, the </a:t>
            </a:r>
            <a:r>
              <a:rPr lang="en-US" sz="2400" dirty="0"/>
              <a:t>third order </a:t>
            </a:r>
            <a:r>
              <a:rPr lang="en-US" sz="2400" dirty="0" smtClean="0"/>
              <a:t>terms typically  </a:t>
            </a:r>
            <a:r>
              <a:rPr lang="en-US" sz="2400" dirty="0"/>
              <a:t>have the same sign and so can’t be </a:t>
            </a:r>
            <a:r>
              <a:rPr lang="en-US" sz="2400" dirty="0" smtClean="0"/>
              <a:t>corrected.</a:t>
            </a:r>
            <a:endParaRPr lang="en-US" sz="2400" dirty="0" smtClean="0"/>
          </a:p>
          <a:p>
            <a:endParaRPr lang="en-US" sz="2400" dirty="0"/>
          </a:p>
          <a:p>
            <a:r>
              <a:rPr lang="en-US" sz="2400" dirty="0" smtClean="0"/>
              <a:t>There are no more parameters to choose since all the same parameters are in the second and third order term</a:t>
            </a:r>
            <a:r>
              <a:rPr lang="en-US" sz="2400" dirty="0" smtClean="0"/>
              <a:t>. You can minimize the third order by choosing the best </a:t>
            </a:r>
            <a:r>
              <a:rPr lang="en-US" sz="2400" dirty="0" smtClean="0">
                <a:latin typeface="Symbol" charset="2"/>
                <a:cs typeface="Symbol" charset="2"/>
              </a:rPr>
              <a:t>g</a:t>
            </a:r>
            <a:r>
              <a:rPr lang="en-US" sz="2400" dirty="0" smtClean="0"/>
              <a:t>. </a:t>
            </a:r>
            <a:endParaRPr lang="en-US" sz="2400" dirty="0" smtClean="0"/>
          </a:p>
          <a:p>
            <a:endParaRPr lang="en-US" sz="2400" dirty="0"/>
          </a:p>
        </p:txBody>
      </p:sp>
      <p:pic>
        <p:nvPicPr>
          <p:cNvPr id="13" name="Picture 12"/>
          <p:cNvPicPr>
            <a:picLocks noChangeAspect="1"/>
          </p:cNvPicPr>
          <p:nvPr/>
        </p:nvPicPr>
        <p:blipFill>
          <a:blip r:embed="rId2"/>
          <a:stretch>
            <a:fillRect/>
          </a:stretch>
        </p:blipFill>
        <p:spPr>
          <a:xfrm>
            <a:off x="2982262" y="2001236"/>
            <a:ext cx="3048000" cy="914400"/>
          </a:xfrm>
          <a:prstGeom prst="rect">
            <a:avLst/>
          </a:prstGeom>
        </p:spPr>
      </p:pic>
      <p:pic>
        <p:nvPicPr>
          <p:cNvPr id="14" name="Picture 13"/>
          <p:cNvPicPr>
            <a:picLocks noChangeAspect="1"/>
          </p:cNvPicPr>
          <p:nvPr/>
        </p:nvPicPr>
        <p:blipFill>
          <a:blip r:embed="rId3"/>
          <a:stretch>
            <a:fillRect/>
          </a:stretch>
        </p:blipFill>
        <p:spPr>
          <a:xfrm>
            <a:off x="321008" y="3187507"/>
            <a:ext cx="8437230" cy="834699"/>
          </a:xfrm>
          <a:prstGeom prst="rect">
            <a:avLst/>
          </a:prstGeom>
        </p:spPr>
      </p:pic>
      <p:sp>
        <p:nvSpPr>
          <p:cNvPr id="10" name="Rectangle 9"/>
          <p:cNvSpPr/>
          <p:nvPr/>
        </p:nvSpPr>
        <p:spPr>
          <a:xfrm>
            <a:off x="578147" y="1111076"/>
            <a:ext cx="8311853" cy="461665"/>
          </a:xfrm>
          <a:prstGeom prst="rect">
            <a:avLst/>
          </a:prstGeom>
        </p:spPr>
        <p:txBody>
          <a:bodyPr wrap="square">
            <a:spAutoFit/>
          </a:bodyPr>
          <a:lstStyle/>
          <a:p>
            <a:r>
              <a:rPr lang="en-US" sz="2400" dirty="0" smtClean="0"/>
              <a:t>The 3</a:t>
            </a:r>
            <a:r>
              <a:rPr lang="en-US" sz="2400" baseline="30000" dirty="0" smtClean="0"/>
              <a:t>rd</a:t>
            </a:r>
            <a:r>
              <a:rPr lang="en-US" sz="2400" dirty="0" smtClean="0"/>
              <a:t> order terms for material and grating line dispersions are:</a:t>
            </a:r>
            <a:endParaRPr lang="en-US" sz="2400" dirty="0"/>
          </a:p>
        </p:txBody>
      </p:sp>
    </p:spTree>
    <p:extLst>
      <p:ext uri="{BB962C8B-B14F-4D97-AF65-F5344CB8AC3E}">
        <p14:creationId xmlns:p14="http://schemas.microsoft.com/office/powerpoint/2010/main" val="8728073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1380" y="347922"/>
            <a:ext cx="4382931" cy="584776"/>
          </a:xfrm>
          <a:prstGeom prst="rect">
            <a:avLst/>
          </a:prstGeom>
          <a:noFill/>
        </p:spPr>
        <p:txBody>
          <a:bodyPr wrap="none" rtlCol="0">
            <a:spAutoFit/>
          </a:bodyPr>
          <a:lstStyle/>
          <a:p>
            <a:r>
              <a:rPr lang="en-US" sz="3200" dirty="0" smtClean="0"/>
              <a:t>Higher Order  Dispersion</a:t>
            </a:r>
            <a:endParaRPr lang="en-US" sz="3200" dirty="0"/>
          </a:p>
        </p:txBody>
      </p:sp>
      <p:sp>
        <p:nvSpPr>
          <p:cNvPr id="5" name="TextBox 4"/>
          <p:cNvSpPr txBox="1"/>
          <p:nvPr/>
        </p:nvSpPr>
        <p:spPr>
          <a:xfrm>
            <a:off x="829345" y="1316441"/>
            <a:ext cx="1090563" cy="830997"/>
          </a:xfrm>
          <a:prstGeom prst="rect">
            <a:avLst/>
          </a:prstGeom>
          <a:noFill/>
        </p:spPr>
        <p:txBody>
          <a:bodyPr wrap="none" rtlCol="0">
            <a:spAutoFit/>
          </a:bodyPr>
          <a:lstStyle/>
          <a:p>
            <a:r>
              <a:rPr lang="en-US" sz="2400" dirty="0" smtClean="0"/>
              <a:t>Prisms:</a:t>
            </a:r>
          </a:p>
          <a:p>
            <a:endParaRPr lang="en-US" sz="2400" dirty="0"/>
          </a:p>
        </p:txBody>
      </p:sp>
      <p:pic>
        <p:nvPicPr>
          <p:cNvPr id="7" name="Picture 6"/>
          <p:cNvPicPr>
            <a:picLocks noChangeAspect="1"/>
          </p:cNvPicPr>
          <p:nvPr/>
        </p:nvPicPr>
        <p:blipFill>
          <a:blip r:embed="rId2"/>
          <a:stretch>
            <a:fillRect/>
          </a:stretch>
        </p:blipFill>
        <p:spPr>
          <a:xfrm>
            <a:off x="2666553" y="1147740"/>
            <a:ext cx="4991100" cy="1168400"/>
          </a:xfrm>
          <a:prstGeom prst="rect">
            <a:avLst/>
          </a:prstGeom>
        </p:spPr>
      </p:pic>
      <p:pic>
        <p:nvPicPr>
          <p:cNvPr id="8" name="Picture 7"/>
          <p:cNvPicPr>
            <a:picLocks noChangeAspect="1"/>
          </p:cNvPicPr>
          <p:nvPr/>
        </p:nvPicPr>
        <p:blipFill>
          <a:blip r:embed="rId3"/>
          <a:stretch>
            <a:fillRect/>
          </a:stretch>
        </p:blipFill>
        <p:spPr>
          <a:xfrm>
            <a:off x="61513" y="3325859"/>
            <a:ext cx="5163976" cy="3181009"/>
          </a:xfrm>
          <a:prstGeom prst="rect">
            <a:avLst/>
          </a:prstGeom>
        </p:spPr>
      </p:pic>
      <p:sp>
        <p:nvSpPr>
          <p:cNvPr id="9" name="Rectangle 8"/>
          <p:cNvSpPr/>
          <p:nvPr/>
        </p:nvSpPr>
        <p:spPr>
          <a:xfrm>
            <a:off x="562785" y="2354628"/>
            <a:ext cx="8080967" cy="830997"/>
          </a:xfrm>
          <a:prstGeom prst="rect">
            <a:avLst/>
          </a:prstGeom>
        </p:spPr>
        <p:txBody>
          <a:bodyPr wrap="square">
            <a:spAutoFit/>
          </a:bodyPr>
          <a:lstStyle/>
          <a:p>
            <a:r>
              <a:rPr lang="en-US" sz="2400" dirty="0"/>
              <a:t>The prism line has negative third order dispersion so there is a chance to cancel both 2</a:t>
            </a:r>
            <a:r>
              <a:rPr lang="en-US" sz="2400" baseline="30000" dirty="0"/>
              <a:t>nd</a:t>
            </a:r>
            <a:r>
              <a:rPr lang="en-US" sz="2400" dirty="0"/>
              <a:t> and 3</a:t>
            </a:r>
            <a:r>
              <a:rPr lang="en-US" sz="2400" baseline="30000" dirty="0"/>
              <a:t>rd</a:t>
            </a:r>
            <a:r>
              <a:rPr lang="en-US" sz="2400" dirty="0"/>
              <a:t> order dispersions</a:t>
            </a:r>
          </a:p>
        </p:txBody>
      </p:sp>
      <p:sp>
        <p:nvSpPr>
          <p:cNvPr id="6" name="TextBox 5"/>
          <p:cNvSpPr txBox="1"/>
          <p:nvPr/>
        </p:nvSpPr>
        <p:spPr>
          <a:xfrm rot="10800000" flipV="1">
            <a:off x="5248541" y="3459879"/>
            <a:ext cx="3641245" cy="3046988"/>
          </a:xfrm>
          <a:prstGeom prst="rect">
            <a:avLst/>
          </a:prstGeom>
          <a:noFill/>
        </p:spPr>
        <p:txBody>
          <a:bodyPr wrap="square" rtlCol="0">
            <a:spAutoFit/>
          </a:bodyPr>
          <a:lstStyle/>
          <a:p>
            <a:endParaRPr lang="en-US" sz="2400" dirty="0"/>
          </a:p>
          <a:p>
            <a:r>
              <a:rPr lang="en-US" sz="2400" dirty="0" smtClean="0"/>
              <a:t>Can compensate by changing the amount of material the beam passes in the prism </a:t>
            </a:r>
            <a:r>
              <a:rPr lang="mr-IN" sz="2400" dirty="0" smtClean="0"/>
              <a:t>–</a:t>
            </a:r>
            <a:r>
              <a:rPr lang="en-US" sz="2400" dirty="0" smtClean="0"/>
              <a:t> so there is another parameter at play unlike the gratings</a:t>
            </a:r>
          </a:p>
          <a:p>
            <a:endParaRPr lang="en-US" sz="2400" dirty="0" smtClean="0"/>
          </a:p>
        </p:txBody>
      </p:sp>
      <p:cxnSp>
        <p:nvCxnSpPr>
          <p:cNvPr id="11" name="Straight Arrow Connector 10"/>
          <p:cNvCxnSpPr/>
          <p:nvPr/>
        </p:nvCxnSpPr>
        <p:spPr>
          <a:xfrm>
            <a:off x="3363474" y="3571661"/>
            <a:ext cx="406439" cy="1023672"/>
          </a:xfrm>
          <a:prstGeom prst="straightConnector1">
            <a:avLst/>
          </a:prstGeom>
          <a:ln w="38100" cmpd="sng">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11167" y="3325859"/>
            <a:ext cx="2417482" cy="830997"/>
          </a:xfrm>
          <a:prstGeom prst="rect">
            <a:avLst/>
          </a:prstGeom>
          <a:noFill/>
        </p:spPr>
        <p:txBody>
          <a:bodyPr wrap="square" rtlCol="0">
            <a:spAutoFit/>
          </a:bodyPr>
          <a:lstStyle/>
          <a:p>
            <a:r>
              <a:rPr lang="en-US" sz="2400" dirty="0" smtClean="0"/>
              <a:t>Move the prism in or out</a:t>
            </a:r>
            <a:endParaRPr lang="en-US" sz="2400" dirty="0"/>
          </a:p>
        </p:txBody>
      </p:sp>
    </p:spTree>
    <p:extLst>
      <p:ext uri="{BB962C8B-B14F-4D97-AF65-F5344CB8AC3E}">
        <p14:creationId xmlns:p14="http://schemas.microsoft.com/office/powerpoint/2010/main" val="33586019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859113" y="486331"/>
            <a:ext cx="7473320" cy="584776"/>
          </a:xfrm>
          <a:prstGeom prst="rect">
            <a:avLst/>
          </a:prstGeom>
          <a:noFill/>
          <a:ln>
            <a:noFill/>
            <a:prstDash val="sysDash"/>
          </a:ln>
          <a:effectLst/>
        </p:spPr>
        <p:txBody>
          <a:bodyPr wrap="none" rtlCol="0">
            <a:spAutoFit/>
          </a:bodyPr>
          <a:lstStyle/>
          <a:p>
            <a:r>
              <a:rPr lang="en-US" sz="3200" dirty="0" smtClean="0"/>
              <a:t>Original Chirped Pulse Amplification System</a:t>
            </a:r>
            <a:endParaRPr lang="en-US" sz="3200" dirty="0"/>
          </a:p>
        </p:txBody>
      </p:sp>
      <p:pic>
        <p:nvPicPr>
          <p:cNvPr id="3" name="Picture 2"/>
          <p:cNvPicPr>
            <a:picLocks noChangeAspect="1"/>
          </p:cNvPicPr>
          <p:nvPr/>
        </p:nvPicPr>
        <p:blipFill>
          <a:blip r:embed="rId2"/>
          <a:stretch>
            <a:fillRect/>
          </a:stretch>
        </p:blipFill>
        <p:spPr>
          <a:xfrm>
            <a:off x="415635" y="1071107"/>
            <a:ext cx="7566341" cy="5049570"/>
          </a:xfrm>
          <a:prstGeom prst="rect">
            <a:avLst/>
          </a:prstGeom>
        </p:spPr>
      </p:pic>
      <p:sp>
        <p:nvSpPr>
          <p:cNvPr id="6" name="TextBox 5"/>
          <p:cNvSpPr txBox="1"/>
          <p:nvPr/>
        </p:nvSpPr>
        <p:spPr>
          <a:xfrm>
            <a:off x="415635" y="6027003"/>
            <a:ext cx="8216700" cy="830997"/>
          </a:xfrm>
          <a:prstGeom prst="rect">
            <a:avLst/>
          </a:prstGeom>
          <a:noFill/>
        </p:spPr>
        <p:txBody>
          <a:bodyPr wrap="square" rtlCol="0">
            <a:spAutoFit/>
          </a:bodyPr>
          <a:lstStyle/>
          <a:p>
            <a:r>
              <a:rPr lang="en-US" sz="2400" dirty="0" smtClean="0"/>
              <a:t>“Compression of Amplified Chirped Optical Pulses”, D Strickland and G. </a:t>
            </a:r>
            <a:r>
              <a:rPr lang="en-US" sz="2400" dirty="0" err="1" smtClean="0"/>
              <a:t>Mourou</a:t>
            </a:r>
            <a:r>
              <a:rPr lang="en-US" sz="2400" dirty="0" smtClean="0"/>
              <a:t>, Opt. </a:t>
            </a:r>
            <a:r>
              <a:rPr lang="en-US" sz="2400" dirty="0" err="1" smtClean="0"/>
              <a:t>Commun</a:t>
            </a:r>
            <a:r>
              <a:rPr lang="en-US" sz="2400" dirty="0" smtClean="0"/>
              <a:t>. 56, 219-221, 1985</a:t>
            </a:r>
            <a:endParaRPr lang="en-US" sz="2400" dirty="0"/>
          </a:p>
        </p:txBody>
      </p:sp>
    </p:spTree>
    <p:extLst>
      <p:ext uri="{BB962C8B-B14F-4D97-AF65-F5344CB8AC3E}">
        <p14:creationId xmlns:p14="http://schemas.microsoft.com/office/powerpoint/2010/main" val="16116947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57816" y="303438"/>
            <a:ext cx="5443317" cy="584776"/>
          </a:xfrm>
          <a:prstGeom prst="rect">
            <a:avLst/>
          </a:prstGeom>
          <a:noFill/>
        </p:spPr>
        <p:txBody>
          <a:bodyPr wrap="none" rtlCol="0">
            <a:spAutoFit/>
          </a:bodyPr>
          <a:lstStyle/>
          <a:p>
            <a:r>
              <a:rPr lang="en-US" sz="3200" dirty="0" smtClean="0"/>
              <a:t>Positive Grating Dispersion Line</a:t>
            </a:r>
            <a:endParaRPr lang="en-US" sz="3200" dirty="0"/>
          </a:p>
        </p:txBody>
      </p:sp>
      <p:sp>
        <p:nvSpPr>
          <p:cNvPr id="4" name="TextBox 3"/>
          <p:cNvSpPr txBox="1"/>
          <p:nvPr/>
        </p:nvSpPr>
        <p:spPr>
          <a:xfrm>
            <a:off x="366998" y="5338948"/>
            <a:ext cx="8777002" cy="1569660"/>
          </a:xfrm>
          <a:prstGeom prst="rect">
            <a:avLst/>
          </a:prstGeom>
          <a:noFill/>
        </p:spPr>
        <p:txBody>
          <a:bodyPr wrap="square" rtlCol="0">
            <a:spAutoFit/>
          </a:bodyPr>
          <a:lstStyle/>
          <a:p>
            <a:r>
              <a:rPr lang="en-US" sz="2400" dirty="0" smtClean="0"/>
              <a:t>“3000 Times Grating Compressor with Positive Group Velocity Dispersion: Application to Fiber Compensation in 1.3-1.6 µm Region”, O.E. Martinez </a:t>
            </a:r>
            <a:r>
              <a:rPr lang="en-US" sz="2400" dirty="0"/>
              <a:t>,  IEEE J. Quantum Electron, QE</a:t>
            </a:r>
            <a:r>
              <a:rPr lang="en-US" sz="2400" dirty="0" smtClean="0"/>
              <a:t>-23, p.59, 1987</a:t>
            </a:r>
            <a:endParaRPr lang="en-US" sz="2400" dirty="0"/>
          </a:p>
          <a:p>
            <a:endParaRPr lang="en-US" sz="2400" dirty="0"/>
          </a:p>
        </p:txBody>
      </p:sp>
      <p:pic>
        <p:nvPicPr>
          <p:cNvPr id="5" name="Picture 4"/>
          <p:cNvPicPr>
            <a:picLocks noChangeAspect="1"/>
          </p:cNvPicPr>
          <p:nvPr/>
        </p:nvPicPr>
        <p:blipFill>
          <a:blip r:embed="rId2"/>
          <a:stretch>
            <a:fillRect/>
          </a:stretch>
        </p:blipFill>
        <p:spPr>
          <a:xfrm>
            <a:off x="1070675" y="1607862"/>
            <a:ext cx="6502400" cy="2628900"/>
          </a:xfrm>
          <a:prstGeom prst="rect">
            <a:avLst/>
          </a:prstGeom>
        </p:spPr>
      </p:pic>
    </p:spTree>
    <p:extLst>
      <p:ext uri="{BB962C8B-B14F-4D97-AF65-F5344CB8AC3E}">
        <p14:creationId xmlns:p14="http://schemas.microsoft.com/office/powerpoint/2010/main" val="36637740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876916" y="303438"/>
            <a:ext cx="5443317" cy="584776"/>
          </a:xfrm>
          <a:prstGeom prst="rect">
            <a:avLst/>
          </a:prstGeom>
          <a:noFill/>
        </p:spPr>
        <p:txBody>
          <a:bodyPr wrap="none" rtlCol="0">
            <a:spAutoFit/>
          </a:bodyPr>
          <a:lstStyle/>
          <a:p>
            <a:r>
              <a:rPr lang="en-US" sz="3200" dirty="0" smtClean="0"/>
              <a:t>Positive Grating Dispersion Line</a:t>
            </a:r>
            <a:endParaRPr lang="en-US" sz="3200" dirty="0"/>
          </a:p>
        </p:txBody>
      </p:sp>
      <p:pic>
        <p:nvPicPr>
          <p:cNvPr id="5" name="Picture 4"/>
          <p:cNvPicPr>
            <a:picLocks noChangeAspect="1"/>
          </p:cNvPicPr>
          <p:nvPr/>
        </p:nvPicPr>
        <p:blipFill>
          <a:blip r:embed="rId2"/>
          <a:stretch>
            <a:fillRect/>
          </a:stretch>
        </p:blipFill>
        <p:spPr>
          <a:xfrm>
            <a:off x="1070675" y="1299962"/>
            <a:ext cx="6502400" cy="2628900"/>
          </a:xfrm>
          <a:prstGeom prst="rect">
            <a:avLst/>
          </a:prstGeom>
        </p:spPr>
      </p:pic>
      <p:pic>
        <p:nvPicPr>
          <p:cNvPr id="2" name="Picture 1"/>
          <p:cNvPicPr>
            <a:picLocks noChangeAspect="1"/>
          </p:cNvPicPr>
          <p:nvPr/>
        </p:nvPicPr>
        <p:blipFill>
          <a:blip r:embed="rId3"/>
          <a:stretch>
            <a:fillRect/>
          </a:stretch>
        </p:blipFill>
        <p:spPr>
          <a:xfrm>
            <a:off x="0" y="1299962"/>
            <a:ext cx="9144000" cy="3935152"/>
          </a:xfrm>
          <a:prstGeom prst="rect">
            <a:avLst/>
          </a:prstGeom>
        </p:spPr>
      </p:pic>
      <p:sp>
        <p:nvSpPr>
          <p:cNvPr id="3" name="TextBox 2"/>
          <p:cNvSpPr txBox="1"/>
          <p:nvPr/>
        </p:nvSpPr>
        <p:spPr>
          <a:xfrm>
            <a:off x="5255699" y="1225987"/>
            <a:ext cx="1543061" cy="461665"/>
          </a:xfrm>
          <a:prstGeom prst="rect">
            <a:avLst/>
          </a:prstGeom>
          <a:noFill/>
        </p:spPr>
        <p:txBody>
          <a:bodyPr wrap="none" rtlCol="0">
            <a:spAutoFit/>
          </a:bodyPr>
          <a:lstStyle/>
          <a:p>
            <a:r>
              <a:rPr lang="en-US" sz="2400" dirty="0" smtClean="0"/>
              <a:t>Roof Prism </a:t>
            </a:r>
            <a:endParaRPr lang="en-US" sz="2400" dirty="0"/>
          </a:p>
        </p:txBody>
      </p:sp>
      <p:sp>
        <p:nvSpPr>
          <p:cNvPr id="6" name="TextBox 5"/>
          <p:cNvSpPr txBox="1"/>
          <p:nvPr/>
        </p:nvSpPr>
        <p:spPr>
          <a:xfrm>
            <a:off x="438303" y="5235114"/>
            <a:ext cx="8142915" cy="1569660"/>
          </a:xfrm>
          <a:prstGeom prst="rect">
            <a:avLst/>
          </a:prstGeom>
          <a:noFill/>
        </p:spPr>
        <p:txBody>
          <a:bodyPr wrap="square" rtlCol="0">
            <a:spAutoFit/>
          </a:bodyPr>
          <a:lstStyle/>
          <a:p>
            <a:r>
              <a:rPr lang="en-US" sz="2400" dirty="0" smtClean="0"/>
              <a:t>For L&lt;f you get positive dispersion</a:t>
            </a:r>
          </a:p>
          <a:p>
            <a:endParaRPr lang="en-US" sz="2400" dirty="0" smtClean="0"/>
          </a:p>
          <a:p>
            <a:r>
              <a:rPr lang="en-US" sz="2400" dirty="0" smtClean="0"/>
              <a:t>The dispersion is the same magnitude but opposite sign as for parallel gratings for </a:t>
            </a:r>
            <a:r>
              <a:rPr lang="en-US" sz="2400" dirty="0" smtClean="0"/>
              <a:t>2(f-L) = b </a:t>
            </a:r>
            <a:r>
              <a:rPr lang="en-US" sz="2400" b="1" dirty="0" smtClean="0"/>
              <a:t>FOR ALL ORDERS OF DISPERSION</a:t>
            </a:r>
            <a:endParaRPr lang="en-US" sz="2400" b="1" dirty="0"/>
          </a:p>
        </p:txBody>
      </p:sp>
    </p:spTree>
    <p:extLst>
      <p:ext uri="{BB962C8B-B14F-4D97-AF65-F5344CB8AC3E}">
        <p14:creationId xmlns:p14="http://schemas.microsoft.com/office/powerpoint/2010/main" val="33066196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50296" y="1092200"/>
            <a:ext cx="6581403" cy="4394200"/>
          </a:xfrm>
          <a:prstGeom prst="rect">
            <a:avLst/>
          </a:prstGeom>
        </p:spPr>
      </p:pic>
      <p:sp>
        <p:nvSpPr>
          <p:cNvPr id="7" name="Rectangle 6"/>
          <p:cNvSpPr/>
          <p:nvPr/>
        </p:nvSpPr>
        <p:spPr>
          <a:xfrm>
            <a:off x="1653793" y="374134"/>
            <a:ext cx="6077906" cy="584776"/>
          </a:xfrm>
          <a:prstGeom prst="rect">
            <a:avLst/>
          </a:prstGeom>
        </p:spPr>
        <p:txBody>
          <a:bodyPr wrap="none">
            <a:spAutoFit/>
          </a:bodyPr>
          <a:lstStyle/>
          <a:p>
            <a:r>
              <a:rPr lang="en-US" sz="3200" dirty="0"/>
              <a:t>Chirped Pulse Amplification System</a:t>
            </a:r>
          </a:p>
        </p:txBody>
      </p:sp>
      <p:sp>
        <p:nvSpPr>
          <p:cNvPr id="8" name="TextBox 7"/>
          <p:cNvSpPr txBox="1"/>
          <p:nvPr/>
        </p:nvSpPr>
        <p:spPr>
          <a:xfrm>
            <a:off x="224366" y="5486400"/>
            <a:ext cx="8750300" cy="1200328"/>
          </a:xfrm>
          <a:prstGeom prst="rect">
            <a:avLst/>
          </a:prstGeom>
          <a:noFill/>
        </p:spPr>
        <p:txBody>
          <a:bodyPr wrap="square" rtlCol="0">
            <a:spAutoFit/>
          </a:bodyPr>
          <a:lstStyle/>
          <a:p>
            <a:r>
              <a:rPr lang="en-US" sz="2400" dirty="0" smtClean="0"/>
              <a:t>The grating compressor can perfectly compensate the grating stretcher to all orders</a:t>
            </a:r>
            <a:r>
              <a:rPr lang="en-US" sz="2400" dirty="0" smtClean="0"/>
              <a:t>.</a:t>
            </a:r>
            <a:endParaRPr lang="en-US" sz="2400" dirty="0"/>
          </a:p>
          <a:p>
            <a:r>
              <a:rPr lang="en-US" sz="2400" dirty="0" smtClean="0"/>
              <a:t>However, that doesn’t mean you get a Transform limited pulse out.</a:t>
            </a:r>
            <a:endParaRPr lang="en-US" sz="2400" dirty="0"/>
          </a:p>
        </p:txBody>
      </p:sp>
    </p:spTree>
    <p:extLst>
      <p:ext uri="{BB962C8B-B14F-4D97-AF65-F5344CB8AC3E}">
        <p14:creationId xmlns:p14="http://schemas.microsoft.com/office/powerpoint/2010/main" val="37625506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53793" y="374134"/>
            <a:ext cx="6077906" cy="584776"/>
          </a:xfrm>
          <a:prstGeom prst="rect">
            <a:avLst/>
          </a:prstGeom>
        </p:spPr>
        <p:txBody>
          <a:bodyPr wrap="none">
            <a:spAutoFit/>
          </a:bodyPr>
          <a:lstStyle/>
          <a:p>
            <a:r>
              <a:rPr lang="en-US" sz="3200" dirty="0"/>
              <a:t>Chirped Pulse Amplification System</a:t>
            </a:r>
          </a:p>
        </p:txBody>
      </p:sp>
      <p:sp>
        <p:nvSpPr>
          <p:cNvPr id="8" name="TextBox 7"/>
          <p:cNvSpPr txBox="1"/>
          <p:nvPr/>
        </p:nvSpPr>
        <p:spPr>
          <a:xfrm>
            <a:off x="321733" y="1247296"/>
            <a:ext cx="8568267" cy="5262979"/>
          </a:xfrm>
          <a:prstGeom prst="rect">
            <a:avLst/>
          </a:prstGeom>
          <a:noFill/>
        </p:spPr>
        <p:txBody>
          <a:bodyPr wrap="square" rtlCol="0">
            <a:spAutoFit/>
          </a:bodyPr>
          <a:lstStyle/>
          <a:p>
            <a:pPr marL="342900" indent="-342900">
              <a:buAutoNum type="arabicPeriod"/>
            </a:pPr>
            <a:r>
              <a:rPr lang="en-US" sz="2400" dirty="0" smtClean="0"/>
              <a:t>CPA wants to have large stretching/ compression values and so the higher orders also have relatively large </a:t>
            </a:r>
            <a:r>
              <a:rPr lang="en-US" sz="2400" dirty="0" smtClean="0"/>
              <a:t>values</a:t>
            </a:r>
          </a:p>
          <a:p>
            <a:endParaRPr lang="en-US" sz="2400" dirty="0" smtClean="0"/>
          </a:p>
          <a:p>
            <a:pPr marL="342900" indent="-342900">
              <a:buAutoNum type="arabicPeriod"/>
            </a:pPr>
            <a:r>
              <a:rPr lang="en-US" sz="2400" dirty="0" smtClean="0"/>
              <a:t>Need a well collimated beam, grating separation must be less than the confocal parameter of the </a:t>
            </a:r>
            <a:r>
              <a:rPr lang="en-US" sz="2400" dirty="0" smtClean="0"/>
              <a:t>beam</a:t>
            </a:r>
          </a:p>
          <a:p>
            <a:endParaRPr lang="en-US" sz="2400" dirty="0" smtClean="0"/>
          </a:p>
          <a:p>
            <a:pPr marL="342900" indent="-342900">
              <a:buAutoNum type="arabicPeriod"/>
            </a:pPr>
            <a:r>
              <a:rPr lang="en-US" sz="2400" dirty="0" smtClean="0"/>
              <a:t>The compressor has to also compensate for the dispersion in the amplifiers, which becomes large for </a:t>
            </a:r>
            <a:r>
              <a:rPr lang="en-US" sz="2400" dirty="0" err="1" smtClean="0"/>
              <a:t>ultrashort</a:t>
            </a:r>
            <a:r>
              <a:rPr lang="en-US" sz="2400" dirty="0" smtClean="0"/>
              <a:t> pulses</a:t>
            </a:r>
            <a:r>
              <a:rPr lang="en-US" sz="2400" dirty="0" smtClean="0"/>
              <a:t>.</a:t>
            </a:r>
          </a:p>
          <a:p>
            <a:endParaRPr lang="en-US" sz="2400" dirty="0" smtClean="0"/>
          </a:p>
          <a:p>
            <a:pPr marL="342900" indent="-342900">
              <a:buAutoNum type="arabicPeriod"/>
            </a:pPr>
            <a:r>
              <a:rPr lang="en-US" sz="2400" dirty="0" smtClean="0"/>
              <a:t>The lenses make it hard to be in </a:t>
            </a:r>
            <a:r>
              <a:rPr lang="en-US" sz="2400" dirty="0" err="1" smtClean="0"/>
              <a:t>Littrow</a:t>
            </a:r>
            <a:r>
              <a:rPr lang="en-US" sz="2400" dirty="0" smtClean="0"/>
              <a:t> configuration</a:t>
            </a:r>
            <a:r>
              <a:rPr lang="en-US" sz="2400" dirty="0" smtClean="0"/>
              <a:t>.</a:t>
            </a:r>
          </a:p>
          <a:p>
            <a:endParaRPr lang="en-US" sz="2400" dirty="0" smtClean="0"/>
          </a:p>
          <a:p>
            <a:pPr marL="342900" indent="-342900">
              <a:buAutoNum type="arabicPeriod"/>
            </a:pPr>
            <a:r>
              <a:rPr lang="en-US" sz="2400" dirty="0" smtClean="0"/>
              <a:t>The lenses in the grating stretcher have chromatic aberration</a:t>
            </a:r>
            <a:r>
              <a:rPr lang="en-US" sz="2400" dirty="0" smtClean="0"/>
              <a:t>.</a:t>
            </a:r>
          </a:p>
          <a:p>
            <a:endParaRPr lang="en-US" sz="2400" dirty="0" smtClean="0"/>
          </a:p>
          <a:p>
            <a:pPr marL="342900" indent="-342900">
              <a:buAutoNum type="arabicPeriod"/>
            </a:pPr>
            <a:r>
              <a:rPr lang="en-US" sz="2400" dirty="0" smtClean="0"/>
              <a:t>The lenses give geometric aberrations that </a:t>
            </a:r>
            <a:r>
              <a:rPr lang="en-US" sz="2400" dirty="0" smtClean="0"/>
              <a:t>leave spectral chirps</a:t>
            </a:r>
            <a:endParaRPr lang="en-US" sz="2400" dirty="0"/>
          </a:p>
        </p:txBody>
      </p:sp>
    </p:spTree>
    <p:extLst>
      <p:ext uri="{BB962C8B-B14F-4D97-AF65-F5344CB8AC3E}">
        <p14:creationId xmlns:p14="http://schemas.microsoft.com/office/powerpoint/2010/main" val="17657989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000" y="432376"/>
            <a:ext cx="2944636" cy="584776"/>
          </a:xfrm>
          <a:prstGeom prst="rect">
            <a:avLst/>
          </a:prstGeom>
          <a:noFill/>
        </p:spPr>
        <p:txBody>
          <a:bodyPr wrap="none" rtlCol="0">
            <a:spAutoFit/>
          </a:bodyPr>
          <a:lstStyle/>
          <a:p>
            <a:r>
              <a:rPr lang="en-US" sz="3200" dirty="0" smtClean="0"/>
              <a:t>Stretcher Design</a:t>
            </a:r>
            <a:endParaRPr lang="en-US" sz="3200" dirty="0"/>
          </a:p>
        </p:txBody>
      </p:sp>
      <p:sp>
        <p:nvSpPr>
          <p:cNvPr id="2" name="TextBox 1"/>
          <p:cNvSpPr txBox="1"/>
          <p:nvPr/>
        </p:nvSpPr>
        <p:spPr>
          <a:xfrm>
            <a:off x="712443" y="1080652"/>
            <a:ext cx="7643771" cy="830997"/>
          </a:xfrm>
          <a:prstGeom prst="rect">
            <a:avLst/>
          </a:prstGeom>
          <a:noFill/>
        </p:spPr>
        <p:txBody>
          <a:bodyPr wrap="square" rtlCol="0">
            <a:spAutoFit/>
          </a:bodyPr>
          <a:lstStyle/>
          <a:p>
            <a:pPr marL="266700" indent="-266700"/>
            <a:r>
              <a:rPr lang="en-US" sz="2400" dirty="0" smtClean="0"/>
              <a:t>1. First thing </a:t>
            </a:r>
            <a:r>
              <a:rPr lang="mr-IN" sz="2400" dirty="0" smtClean="0"/>
              <a:t>–</a:t>
            </a:r>
            <a:r>
              <a:rPr lang="en-US" sz="2400" dirty="0" smtClean="0"/>
              <a:t> switch to reflective lens </a:t>
            </a:r>
            <a:r>
              <a:rPr lang="mr-IN" sz="2400" dirty="0" smtClean="0"/>
              <a:t>–</a:t>
            </a:r>
            <a:r>
              <a:rPr lang="en-US" sz="2400" dirty="0" smtClean="0"/>
              <a:t> remove chromatic aberration.</a:t>
            </a:r>
            <a:endParaRPr lang="en-US" sz="2400" dirty="0"/>
          </a:p>
        </p:txBody>
      </p:sp>
      <p:cxnSp>
        <p:nvCxnSpPr>
          <p:cNvPr id="23" name="Straight Connector 22"/>
          <p:cNvCxnSpPr/>
          <p:nvPr/>
        </p:nvCxnSpPr>
        <p:spPr>
          <a:xfrm>
            <a:off x="1523267" y="2516756"/>
            <a:ext cx="0" cy="190595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flipV="1">
            <a:off x="4337969" y="3579798"/>
            <a:ext cx="2846451" cy="24711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nvGrpSpPr>
          <p:cNvPr id="154" name="Group 153"/>
          <p:cNvGrpSpPr/>
          <p:nvPr/>
        </p:nvGrpSpPr>
        <p:grpSpPr>
          <a:xfrm>
            <a:off x="2773329" y="1340355"/>
            <a:ext cx="4722269" cy="4392020"/>
            <a:chOff x="2899341" y="1328841"/>
            <a:chExt cx="4722269" cy="4392020"/>
          </a:xfrm>
        </p:grpSpPr>
        <p:grpSp>
          <p:nvGrpSpPr>
            <p:cNvPr id="153" name="Group 152"/>
            <p:cNvGrpSpPr/>
            <p:nvPr/>
          </p:nvGrpSpPr>
          <p:grpSpPr>
            <a:xfrm>
              <a:off x="2899341" y="2693305"/>
              <a:ext cx="2590800" cy="1524000"/>
              <a:chOff x="1045142" y="4628416"/>
              <a:chExt cx="2590800" cy="1524000"/>
            </a:xfrm>
          </p:grpSpPr>
          <p:grpSp>
            <p:nvGrpSpPr>
              <p:cNvPr id="6" name="Group 5"/>
              <p:cNvGrpSpPr/>
              <p:nvPr/>
            </p:nvGrpSpPr>
            <p:grpSpPr>
              <a:xfrm rot="5977018" flipH="1" flipV="1">
                <a:off x="1608482" y="4552216"/>
                <a:ext cx="1524000" cy="1676400"/>
                <a:chOff x="1854200" y="3759200"/>
                <a:chExt cx="2222500" cy="2247900"/>
              </a:xfrm>
            </p:grpSpPr>
            <p:sp>
              <p:nvSpPr>
                <p:cNvPr id="5" name="Right Triangle 4"/>
                <p:cNvSpPr/>
                <p:nvPr/>
              </p:nvSpPr>
              <p:spPr>
                <a:xfrm>
                  <a:off x="1854200" y="3759200"/>
                  <a:ext cx="546100" cy="571500"/>
                </a:xfrm>
                <a:prstGeom prst="r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a:off x="2006600" y="3911600"/>
                  <a:ext cx="546100" cy="571500"/>
                </a:xfrm>
                <a:prstGeom prst="r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Triangle 10"/>
                <p:cNvSpPr/>
                <p:nvPr/>
              </p:nvSpPr>
              <p:spPr>
                <a:xfrm>
                  <a:off x="2159000" y="4064000"/>
                  <a:ext cx="546100" cy="571500"/>
                </a:xfrm>
                <a:prstGeom prst="r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Triangle 11"/>
                <p:cNvSpPr/>
                <p:nvPr/>
              </p:nvSpPr>
              <p:spPr>
                <a:xfrm>
                  <a:off x="2311400" y="4216400"/>
                  <a:ext cx="546100" cy="571500"/>
                </a:xfrm>
                <a:prstGeom prst="r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Triangle 12"/>
                <p:cNvSpPr/>
                <p:nvPr/>
              </p:nvSpPr>
              <p:spPr>
                <a:xfrm>
                  <a:off x="2463800" y="4368800"/>
                  <a:ext cx="546100" cy="571500"/>
                </a:xfrm>
                <a:prstGeom prst="r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a:off x="2616200" y="4521200"/>
                  <a:ext cx="546100" cy="571500"/>
                </a:xfrm>
                <a:prstGeom prst="r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a:off x="2768600" y="4673600"/>
                  <a:ext cx="546100" cy="571500"/>
                </a:xfrm>
                <a:prstGeom prst="r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a:off x="2921000" y="4826000"/>
                  <a:ext cx="546100" cy="571500"/>
                </a:xfrm>
                <a:prstGeom prst="r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Triangle 16"/>
                <p:cNvSpPr/>
                <p:nvPr/>
              </p:nvSpPr>
              <p:spPr>
                <a:xfrm>
                  <a:off x="3073400" y="4978400"/>
                  <a:ext cx="546100" cy="571500"/>
                </a:xfrm>
                <a:prstGeom prst="r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Triangle 17"/>
                <p:cNvSpPr/>
                <p:nvPr/>
              </p:nvSpPr>
              <p:spPr>
                <a:xfrm>
                  <a:off x="3225800" y="5130800"/>
                  <a:ext cx="546100" cy="571500"/>
                </a:xfrm>
                <a:prstGeom prst="r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Triangle 18"/>
                <p:cNvSpPr/>
                <p:nvPr/>
              </p:nvSpPr>
              <p:spPr>
                <a:xfrm>
                  <a:off x="3378200" y="5283200"/>
                  <a:ext cx="546100" cy="571500"/>
                </a:xfrm>
                <a:prstGeom prst="r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Triangle 19"/>
                <p:cNvSpPr/>
                <p:nvPr/>
              </p:nvSpPr>
              <p:spPr>
                <a:xfrm>
                  <a:off x="3530600" y="5435600"/>
                  <a:ext cx="546100" cy="571500"/>
                </a:xfrm>
                <a:prstGeom prst="r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rot="8790028" flipH="1" flipV="1">
                <a:off x="1045142" y="5303165"/>
                <a:ext cx="2590800" cy="2273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0" name="Group 99"/>
            <p:cNvGrpSpPr/>
            <p:nvPr/>
          </p:nvGrpSpPr>
          <p:grpSpPr>
            <a:xfrm rot="21287402">
              <a:off x="2975623" y="1328841"/>
              <a:ext cx="4645987" cy="4392020"/>
              <a:chOff x="2901215" y="1490310"/>
              <a:chExt cx="4645987" cy="4365163"/>
            </a:xfrm>
          </p:grpSpPr>
          <p:sp>
            <p:nvSpPr>
              <p:cNvPr id="3" name="Arc 2"/>
              <p:cNvSpPr/>
              <p:nvPr/>
            </p:nvSpPr>
            <p:spPr>
              <a:xfrm rot="2707030">
                <a:off x="2920914" y="1470611"/>
                <a:ext cx="4365163" cy="4404561"/>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Rectangle 97"/>
              <p:cNvSpPr/>
              <p:nvPr/>
            </p:nvSpPr>
            <p:spPr>
              <a:xfrm>
                <a:off x="6142270" y="1989047"/>
                <a:ext cx="1404932" cy="9371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5913035" y="4802274"/>
                <a:ext cx="1404932" cy="9371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28" name="Straight Connector 27"/>
          <p:cNvCxnSpPr/>
          <p:nvPr/>
        </p:nvCxnSpPr>
        <p:spPr>
          <a:xfrm flipH="1" flipV="1">
            <a:off x="4337969" y="3579798"/>
            <a:ext cx="3205823" cy="1770901"/>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55" name="Group 154"/>
          <p:cNvGrpSpPr/>
          <p:nvPr/>
        </p:nvGrpSpPr>
        <p:grpSpPr>
          <a:xfrm>
            <a:off x="3978164" y="3333304"/>
            <a:ext cx="3211008" cy="2391126"/>
            <a:chOff x="3978164" y="3333304"/>
            <a:chExt cx="3211008" cy="2391126"/>
          </a:xfrm>
        </p:grpSpPr>
        <p:sp>
          <p:nvSpPr>
            <p:cNvPr id="26" name="Rectangle 25"/>
            <p:cNvSpPr/>
            <p:nvPr/>
          </p:nvSpPr>
          <p:spPr>
            <a:xfrm rot="18198040">
              <a:off x="6357466" y="5057348"/>
              <a:ext cx="1205738" cy="128426"/>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1" name="Group 150"/>
            <p:cNvGrpSpPr/>
            <p:nvPr/>
          </p:nvGrpSpPr>
          <p:grpSpPr>
            <a:xfrm>
              <a:off x="3978164" y="3333304"/>
              <a:ext cx="3211008" cy="1996130"/>
              <a:chOff x="3978164" y="3333304"/>
              <a:chExt cx="3211008" cy="1996130"/>
            </a:xfrm>
          </p:grpSpPr>
          <p:cxnSp>
            <p:nvCxnSpPr>
              <p:cNvPr id="33" name="Straight Connector 32"/>
              <p:cNvCxnSpPr/>
              <p:nvPr/>
            </p:nvCxnSpPr>
            <p:spPr>
              <a:xfrm flipH="1" flipV="1">
                <a:off x="3978164" y="3810674"/>
                <a:ext cx="2790203" cy="151876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4709643" y="3333304"/>
                <a:ext cx="2479529" cy="133917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cxnSp>
        <p:nvCxnSpPr>
          <p:cNvPr id="53" name="Straight Connector 52"/>
          <p:cNvCxnSpPr/>
          <p:nvPr/>
        </p:nvCxnSpPr>
        <p:spPr>
          <a:xfrm flipH="1">
            <a:off x="60418" y="3567570"/>
            <a:ext cx="8996733" cy="0"/>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grpSp>
        <p:nvGrpSpPr>
          <p:cNvPr id="156" name="Group 155"/>
          <p:cNvGrpSpPr/>
          <p:nvPr/>
        </p:nvGrpSpPr>
        <p:grpSpPr>
          <a:xfrm>
            <a:off x="1523267" y="3060989"/>
            <a:ext cx="5689895" cy="1114236"/>
            <a:chOff x="1523267" y="3060989"/>
            <a:chExt cx="5689895" cy="1114236"/>
          </a:xfrm>
        </p:grpSpPr>
        <p:cxnSp>
          <p:nvCxnSpPr>
            <p:cNvPr id="35" name="Straight Connector 34"/>
            <p:cNvCxnSpPr/>
            <p:nvPr/>
          </p:nvCxnSpPr>
          <p:spPr>
            <a:xfrm flipH="1" flipV="1">
              <a:off x="1523267" y="3197147"/>
              <a:ext cx="5689894" cy="9362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1523268" y="3060989"/>
              <a:ext cx="5613399" cy="13341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1523267" y="3810674"/>
              <a:ext cx="5689895" cy="168094"/>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1523269" y="3992767"/>
              <a:ext cx="5613398" cy="18245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cxnSp>
        <p:nvCxnSpPr>
          <p:cNvPr id="107" name="Straight Connector 106"/>
          <p:cNvCxnSpPr/>
          <p:nvPr/>
        </p:nvCxnSpPr>
        <p:spPr>
          <a:xfrm flipH="1" flipV="1">
            <a:off x="3978164" y="3796492"/>
            <a:ext cx="3158503" cy="36455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4337969" y="3290771"/>
            <a:ext cx="2875193" cy="25214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4677776" y="3060989"/>
            <a:ext cx="2511395" cy="27231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57" name="TextBox 156"/>
          <p:cNvSpPr txBox="1"/>
          <p:nvPr/>
        </p:nvSpPr>
        <p:spPr>
          <a:xfrm>
            <a:off x="764087" y="4528675"/>
            <a:ext cx="1518364" cy="461665"/>
          </a:xfrm>
          <a:prstGeom prst="rect">
            <a:avLst/>
          </a:prstGeom>
          <a:noFill/>
        </p:spPr>
        <p:txBody>
          <a:bodyPr wrap="none" rtlCol="0">
            <a:spAutoFit/>
          </a:bodyPr>
          <a:lstStyle/>
          <a:p>
            <a:r>
              <a:rPr lang="en-US" sz="2400" dirty="0" smtClean="0"/>
              <a:t>Flat mirror</a:t>
            </a:r>
            <a:endParaRPr lang="en-US" sz="2400" dirty="0"/>
          </a:p>
        </p:txBody>
      </p:sp>
      <p:sp>
        <p:nvSpPr>
          <p:cNvPr id="158" name="TextBox 157"/>
          <p:cNvSpPr txBox="1"/>
          <p:nvPr/>
        </p:nvSpPr>
        <p:spPr>
          <a:xfrm>
            <a:off x="4922875" y="5544477"/>
            <a:ext cx="1545766" cy="461665"/>
          </a:xfrm>
          <a:prstGeom prst="rect">
            <a:avLst/>
          </a:prstGeom>
          <a:noFill/>
        </p:spPr>
        <p:txBody>
          <a:bodyPr wrap="none" rtlCol="0">
            <a:spAutoFit/>
          </a:bodyPr>
          <a:lstStyle/>
          <a:p>
            <a:r>
              <a:rPr lang="en-US" sz="2400" dirty="0" smtClean="0"/>
              <a:t>Roof prism</a:t>
            </a:r>
            <a:endParaRPr lang="en-US" sz="2400" dirty="0"/>
          </a:p>
        </p:txBody>
      </p:sp>
      <p:sp>
        <p:nvSpPr>
          <p:cNvPr id="159" name="TextBox 158"/>
          <p:cNvSpPr txBox="1"/>
          <p:nvPr/>
        </p:nvSpPr>
        <p:spPr>
          <a:xfrm>
            <a:off x="7344999" y="2318897"/>
            <a:ext cx="1942093" cy="830997"/>
          </a:xfrm>
          <a:prstGeom prst="rect">
            <a:avLst/>
          </a:prstGeom>
          <a:noFill/>
        </p:spPr>
        <p:txBody>
          <a:bodyPr wrap="square" rtlCol="0">
            <a:spAutoFit/>
          </a:bodyPr>
          <a:lstStyle/>
          <a:p>
            <a:r>
              <a:rPr lang="en-US" sz="2400" dirty="0" smtClean="0"/>
              <a:t>Spherical  mirror</a:t>
            </a:r>
            <a:endParaRPr lang="en-US" sz="2400" dirty="0"/>
          </a:p>
        </p:txBody>
      </p:sp>
      <p:sp>
        <p:nvSpPr>
          <p:cNvPr id="160" name="TextBox 159"/>
          <p:cNvSpPr txBox="1"/>
          <p:nvPr/>
        </p:nvSpPr>
        <p:spPr>
          <a:xfrm>
            <a:off x="881887" y="6052308"/>
            <a:ext cx="5862001" cy="461665"/>
          </a:xfrm>
          <a:prstGeom prst="rect">
            <a:avLst/>
          </a:prstGeom>
          <a:noFill/>
        </p:spPr>
        <p:txBody>
          <a:bodyPr wrap="none" rtlCol="0">
            <a:spAutoFit/>
          </a:bodyPr>
          <a:lstStyle/>
          <a:p>
            <a:r>
              <a:rPr lang="en-US" sz="2400" dirty="0" smtClean="0"/>
              <a:t>Problems: Not </a:t>
            </a:r>
            <a:r>
              <a:rPr lang="en-US" sz="2400" dirty="0" err="1" smtClean="0"/>
              <a:t>Littrow</a:t>
            </a:r>
            <a:r>
              <a:rPr lang="en-US" sz="2400" dirty="0" smtClean="0"/>
              <a:t>, </a:t>
            </a:r>
            <a:r>
              <a:rPr lang="en-US" sz="2400" dirty="0" smtClean="0"/>
              <a:t>geometric aberrations</a:t>
            </a:r>
            <a:endParaRPr lang="en-US" sz="2400" dirty="0"/>
          </a:p>
        </p:txBody>
      </p:sp>
    </p:spTree>
    <p:extLst>
      <p:ext uri="{BB962C8B-B14F-4D97-AF65-F5344CB8AC3E}">
        <p14:creationId xmlns:p14="http://schemas.microsoft.com/office/powerpoint/2010/main" val="25161871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Group 145"/>
          <p:cNvGrpSpPr/>
          <p:nvPr/>
        </p:nvGrpSpPr>
        <p:grpSpPr>
          <a:xfrm>
            <a:off x="0" y="1475183"/>
            <a:ext cx="2674671" cy="1886633"/>
            <a:chOff x="1054100" y="4076700"/>
            <a:chExt cx="2961575" cy="2316300"/>
          </a:xfrm>
        </p:grpSpPr>
        <p:pic>
          <p:nvPicPr>
            <p:cNvPr id="4" name="Picture 3"/>
            <p:cNvPicPr>
              <a:picLocks noChangeAspect="1"/>
            </p:cNvPicPr>
            <p:nvPr/>
          </p:nvPicPr>
          <p:blipFill rotWithShape="1">
            <a:blip r:embed="rId2"/>
            <a:srcRect l="27277" t="12315" r="7429" b="20018"/>
            <a:stretch/>
          </p:blipFill>
          <p:spPr>
            <a:xfrm>
              <a:off x="1171675" y="4207800"/>
              <a:ext cx="2844000" cy="2185200"/>
            </a:xfrm>
            <a:prstGeom prst="rect">
              <a:avLst/>
            </a:prstGeom>
          </p:spPr>
        </p:pic>
        <p:sp>
          <p:nvSpPr>
            <p:cNvPr id="143" name="Rectangle 142"/>
            <p:cNvSpPr/>
            <p:nvPr/>
          </p:nvSpPr>
          <p:spPr>
            <a:xfrm>
              <a:off x="1054100" y="4076700"/>
              <a:ext cx="566888" cy="4953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51" name="Straight Arrow Connector 150"/>
          <p:cNvCxnSpPr/>
          <p:nvPr/>
        </p:nvCxnSpPr>
        <p:spPr>
          <a:xfrm flipV="1">
            <a:off x="3136441" y="2456612"/>
            <a:ext cx="507296" cy="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381380" y="270933"/>
            <a:ext cx="4382931" cy="584776"/>
          </a:xfrm>
          <a:prstGeom prst="rect">
            <a:avLst/>
          </a:prstGeom>
          <a:noFill/>
        </p:spPr>
        <p:txBody>
          <a:bodyPr wrap="none" rtlCol="0">
            <a:spAutoFit/>
          </a:bodyPr>
          <a:lstStyle/>
          <a:p>
            <a:r>
              <a:rPr lang="en-US" sz="3200" dirty="0" smtClean="0"/>
              <a:t>Higher Order  Dispersion</a:t>
            </a:r>
            <a:endParaRPr lang="en-US" sz="3200" dirty="0"/>
          </a:p>
        </p:txBody>
      </p:sp>
      <p:grpSp>
        <p:nvGrpSpPr>
          <p:cNvPr id="152" name="Group 151"/>
          <p:cNvGrpSpPr/>
          <p:nvPr/>
        </p:nvGrpSpPr>
        <p:grpSpPr>
          <a:xfrm flipH="1" flipV="1">
            <a:off x="3906968" y="1434402"/>
            <a:ext cx="4347213" cy="1997800"/>
            <a:chOff x="5288942" y="4207800"/>
            <a:chExt cx="3794119" cy="2185200"/>
          </a:xfrm>
        </p:grpSpPr>
        <p:pic>
          <p:nvPicPr>
            <p:cNvPr id="153" name="Picture 152"/>
            <p:cNvPicPr>
              <a:picLocks noChangeAspect="1"/>
            </p:cNvPicPr>
            <p:nvPr/>
          </p:nvPicPr>
          <p:blipFill rotWithShape="1">
            <a:blip r:embed="rId3"/>
            <a:srcRect l="26211" t="7958" r="6996" b="22852"/>
            <a:stretch/>
          </p:blipFill>
          <p:spPr>
            <a:xfrm>
              <a:off x="5288942" y="4207800"/>
              <a:ext cx="3794119" cy="2185200"/>
            </a:xfrm>
            <a:prstGeom prst="rect">
              <a:avLst/>
            </a:prstGeom>
          </p:spPr>
        </p:pic>
        <p:sp>
          <p:nvSpPr>
            <p:cNvPr id="154" name="Rectangle 153"/>
            <p:cNvSpPr/>
            <p:nvPr/>
          </p:nvSpPr>
          <p:spPr>
            <a:xfrm>
              <a:off x="5288942" y="4207800"/>
              <a:ext cx="566888" cy="4953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58" name="Straight Arrow Connector 157"/>
          <p:cNvCxnSpPr/>
          <p:nvPr/>
        </p:nvCxnSpPr>
        <p:spPr>
          <a:xfrm flipV="1">
            <a:off x="4721851" y="4797634"/>
            <a:ext cx="507296" cy="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674671" y="1739650"/>
            <a:ext cx="1596697" cy="461665"/>
          </a:xfrm>
          <a:prstGeom prst="rect">
            <a:avLst/>
          </a:prstGeom>
          <a:noFill/>
        </p:spPr>
        <p:txBody>
          <a:bodyPr wrap="square" rtlCol="0">
            <a:spAutoFit/>
          </a:bodyPr>
          <a:lstStyle/>
          <a:p>
            <a:r>
              <a:rPr lang="en-US" sz="2400" dirty="0" smtClean="0"/>
              <a:t>Stretching</a:t>
            </a:r>
            <a:endParaRPr lang="en-US" sz="2400" dirty="0"/>
          </a:p>
        </p:txBody>
      </p:sp>
      <p:grpSp>
        <p:nvGrpSpPr>
          <p:cNvPr id="159" name="Group 158"/>
          <p:cNvGrpSpPr/>
          <p:nvPr/>
        </p:nvGrpSpPr>
        <p:grpSpPr>
          <a:xfrm flipH="1" flipV="1">
            <a:off x="194077" y="3802247"/>
            <a:ext cx="4347213" cy="1997800"/>
            <a:chOff x="5288942" y="4207800"/>
            <a:chExt cx="3794119" cy="2185200"/>
          </a:xfrm>
        </p:grpSpPr>
        <p:pic>
          <p:nvPicPr>
            <p:cNvPr id="160" name="Picture 159"/>
            <p:cNvPicPr>
              <a:picLocks noChangeAspect="1"/>
            </p:cNvPicPr>
            <p:nvPr/>
          </p:nvPicPr>
          <p:blipFill rotWithShape="1">
            <a:blip r:embed="rId3"/>
            <a:srcRect l="26211" t="7958" r="6996" b="22852"/>
            <a:stretch/>
          </p:blipFill>
          <p:spPr>
            <a:xfrm>
              <a:off x="5288942" y="4207800"/>
              <a:ext cx="3794119" cy="2185200"/>
            </a:xfrm>
            <a:prstGeom prst="rect">
              <a:avLst/>
            </a:prstGeom>
          </p:spPr>
        </p:pic>
        <p:sp>
          <p:nvSpPr>
            <p:cNvPr id="161" name="Rectangle 160"/>
            <p:cNvSpPr/>
            <p:nvPr/>
          </p:nvSpPr>
          <p:spPr>
            <a:xfrm>
              <a:off x="5288942" y="4207800"/>
              <a:ext cx="566888" cy="4953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5426975" y="3802247"/>
            <a:ext cx="2674671" cy="1886633"/>
            <a:chOff x="1054100" y="4076700"/>
            <a:chExt cx="2961575" cy="2316300"/>
          </a:xfrm>
        </p:grpSpPr>
        <p:pic>
          <p:nvPicPr>
            <p:cNvPr id="163" name="Picture 162"/>
            <p:cNvPicPr>
              <a:picLocks noChangeAspect="1"/>
            </p:cNvPicPr>
            <p:nvPr/>
          </p:nvPicPr>
          <p:blipFill rotWithShape="1">
            <a:blip r:embed="rId2"/>
            <a:srcRect l="27277" t="12315" r="7429" b="20018"/>
            <a:stretch/>
          </p:blipFill>
          <p:spPr>
            <a:xfrm>
              <a:off x="1171675" y="4207800"/>
              <a:ext cx="2844000" cy="2185200"/>
            </a:xfrm>
            <a:prstGeom prst="rect">
              <a:avLst/>
            </a:prstGeom>
          </p:spPr>
        </p:pic>
        <p:sp>
          <p:nvSpPr>
            <p:cNvPr id="164" name="Rectangle 163"/>
            <p:cNvSpPr/>
            <p:nvPr/>
          </p:nvSpPr>
          <p:spPr>
            <a:xfrm>
              <a:off x="1054100" y="4076700"/>
              <a:ext cx="566888" cy="4953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9" name="TextBox 148"/>
          <p:cNvSpPr txBox="1"/>
          <p:nvPr/>
        </p:nvSpPr>
        <p:spPr>
          <a:xfrm>
            <a:off x="4078708" y="4039053"/>
            <a:ext cx="1797036" cy="461665"/>
          </a:xfrm>
          <a:prstGeom prst="rect">
            <a:avLst/>
          </a:prstGeom>
          <a:noFill/>
        </p:spPr>
        <p:txBody>
          <a:bodyPr wrap="none" rtlCol="0">
            <a:spAutoFit/>
          </a:bodyPr>
          <a:lstStyle/>
          <a:p>
            <a:r>
              <a:rPr lang="en-US" sz="2400" dirty="0" smtClean="0"/>
              <a:t>Compressing</a:t>
            </a:r>
            <a:endParaRPr lang="en-US" sz="2400" dirty="0"/>
          </a:p>
        </p:txBody>
      </p:sp>
      <p:sp>
        <p:nvSpPr>
          <p:cNvPr id="165" name="TextBox 164"/>
          <p:cNvSpPr txBox="1"/>
          <p:nvPr/>
        </p:nvSpPr>
        <p:spPr>
          <a:xfrm>
            <a:off x="511970" y="6030879"/>
            <a:ext cx="7826381" cy="584776"/>
          </a:xfrm>
          <a:prstGeom prst="rect">
            <a:avLst/>
          </a:prstGeom>
          <a:noFill/>
        </p:spPr>
        <p:txBody>
          <a:bodyPr wrap="none" rtlCol="0">
            <a:spAutoFit/>
          </a:bodyPr>
          <a:lstStyle/>
          <a:p>
            <a:r>
              <a:rPr lang="en-US" sz="3200" dirty="0" smtClean="0"/>
              <a:t>Can we get back to a transform limited pulse?</a:t>
            </a:r>
            <a:endParaRPr lang="en-US" sz="3200" dirty="0"/>
          </a:p>
        </p:txBody>
      </p:sp>
    </p:spTree>
    <p:extLst>
      <p:ext uri="{BB962C8B-B14F-4D97-AF65-F5344CB8AC3E}">
        <p14:creationId xmlns:p14="http://schemas.microsoft.com/office/powerpoint/2010/main" val="22044825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360826" y="1532818"/>
            <a:ext cx="6289923" cy="2964513"/>
          </a:xfrm>
          <a:prstGeom prst="rect">
            <a:avLst/>
          </a:prstGeom>
        </p:spPr>
      </p:pic>
      <p:sp>
        <p:nvSpPr>
          <p:cNvPr id="10" name="TextBox 9"/>
          <p:cNvSpPr txBox="1"/>
          <p:nvPr/>
        </p:nvSpPr>
        <p:spPr>
          <a:xfrm rot="10800000" flipV="1">
            <a:off x="295139" y="5635120"/>
            <a:ext cx="8696461" cy="1200328"/>
          </a:xfrm>
          <a:prstGeom prst="rect">
            <a:avLst/>
          </a:prstGeom>
          <a:noFill/>
        </p:spPr>
        <p:txBody>
          <a:bodyPr wrap="square" rtlCol="0">
            <a:spAutoFit/>
          </a:bodyPr>
          <a:lstStyle/>
          <a:p>
            <a:r>
              <a:rPr lang="en-US" sz="2400" dirty="0" smtClean="0"/>
              <a:t>“Aberration-free stretcher design for </a:t>
            </a:r>
            <a:r>
              <a:rPr lang="en-US" sz="2400" dirty="0" err="1" smtClean="0"/>
              <a:t>ultrashort</a:t>
            </a:r>
            <a:r>
              <a:rPr lang="en-US" sz="2400" dirty="0" smtClean="0"/>
              <a:t>-pulse amplification”, G. </a:t>
            </a:r>
            <a:r>
              <a:rPr lang="en-US" sz="2400" dirty="0" err="1" smtClean="0"/>
              <a:t>Cheriauz</a:t>
            </a:r>
            <a:r>
              <a:rPr lang="en-US" sz="2400" dirty="0" smtClean="0"/>
              <a:t>, P. Rousseau, F. </a:t>
            </a:r>
            <a:r>
              <a:rPr lang="en-US" sz="2400" dirty="0" err="1" smtClean="0"/>
              <a:t>Salin,J.P</a:t>
            </a:r>
            <a:r>
              <a:rPr lang="en-US" sz="2400" dirty="0" smtClean="0"/>
              <a:t> </a:t>
            </a:r>
            <a:r>
              <a:rPr lang="en-US" sz="2400" dirty="0" err="1" smtClean="0"/>
              <a:t>Chambaret</a:t>
            </a:r>
            <a:r>
              <a:rPr lang="en-US" sz="2400" dirty="0" smtClean="0"/>
              <a:t>, B. Walker and L.F. </a:t>
            </a:r>
            <a:r>
              <a:rPr lang="en-US" sz="2400" dirty="0" err="1" smtClean="0"/>
              <a:t>Dimauro</a:t>
            </a:r>
            <a:r>
              <a:rPr lang="en-US" sz="2400" dirty="0" smtClean="0"/>
              <a:t> Opt. </a:t>
            </a:r>
            <a:r>
              <a:rPr lang="en-US" sz="2400" dirty="0" err="1" smtClean="0"/>
              <a:t>Lett</a:t>
            </a:r>
            <a:r>
              <a:rPr lang="en-US" sz="2400" dirty="0" smtClean="0"/>
              <a:t>.  21, P. 414, 1996</a:t>
            </a:r>
            <a:endParaRPr lang="en-US" sz="2400" dirty="0"/>
          </a:p>
        </p:txBody>
      </p:sp>
      <p:sp>
        <p:nvSpPr>
          <p:cNvPr id="4" name="TextBox 3"/>
          <p:cNvSpPr txBox="1"/>
          <p:nvPr/>
        </p:nvSpPr>
        <p:spPr>
          <a:xfrm>
            <a:off x="3175000" y="432376"/>
            <a:ext cx="2944636" cy="584776"/>
          </a:xfrm>
          <a:prstGeom prst="rect">
            <a:avLst/>
          </a:prstGeom>
          <a:noFill/>
        </p:spPr>
        <p:txBody>
          <a:bodyPr wrap="none" rtlCol="0">
            <a:spAutoFit/>
          </a:bodyPr>
          <a:lstStyle/>
          <a:p>
            <a:r>
              <a:rPr lang="en-US" sz="3200" dirty="0" smtClean="0"/>
              <a:t>Stretcher Design</a:t>
            </a:r>
            <a:endParaRPr lang="en-US" sz="3200" dirty="0"/>
          </a:p>
        </p:txBody>
      </p:sp>
      <p:sp>
        <p:nvSpPr>
          <p:cNvPr id="2" name="TextBox 1"/>
          <p:cNvSpPr txBox="1"/>
          <p:nvPr/>
        </p:nvSpPr>
        <p:spPr>
          <a:xfrm>
            <a:off x="812800" y="1071153"/>
            <a:ext cx="3692988" cy="461665"/>
          </a:xfrm>
          <a:prstGeom prst="rect">
            <a:avLst/>
          </a:prstGeom>
          <a:noFill/>
        </p:spPr>
        <p:txBody>
          <a:bodyPr wrap="none" rtlCol="0">
            <a:spAutoFit/>
          </a:bodyPr>
          <a:lstStyle/>
          <a:p>
            <a:r>
              <a:rPr lang="en-US" sz="2400" dirty="0" err="1" smtClean="0"/>
              <a:t>Offner</a:t>
            </a:r>
            <a:r>
              <a:rPr lang="en-US" sz="2400" dirty="0" smtClean="0"/>
              <a:t> Triplet </a:t>
            </a:r>
            <a:r>
              <a:rPr lang="mr-IN" sz="2400" dirty="0" smtClean="0"/>
              <a:t>–</a:t>
            </a:r>
            <a:r>
              <a:rPr lang="en-US" sz="2400" dirty="0" smtClean="0"/>
              <a:t> 1971 patent</a:t>
            </a:r>
            <a:endParaRPr lang="en-US" sz="2400" dirty="0"/>
          </a:p>
        </p:txBody>
      </p:sp>
      <p:sp>
        <p:nvSpPr>
          <p:cNvPr id="3" name="TextBox 2"/>
          <p:cNvSpPr txBox="1"/>
          <p:nvPr/>
        </p:nvSpPr>
        <p:spPr>
          <a:xfrm>
            <a:off x="601303" y="4726001"/>
            <a:ext cx="8153230" cy="830997"/>
          </a:xfrm>
          <a:prstGeom prst="rect">
            <a:avLst/>
          </a:prstGeom>
          <a:noFill/>
        </p:spPr>
        <p:txBody>
          <a:bodyPr wrap="square" rtlCol="0">
            <a:spAutoFit/>
          </a:bodyPr>
          <a:lstStyle/>
          <a:p>
            <a:r>
              <a:rPr lang="en-US" sz="2400" dirty="0" smtClean="0"/>
              <a:t>The lens system of an ideal stretcher needs to be stigmatic and have zero on-axis coma</a:t>
            </a:r>
            <a:endParaRPr lang="en-US" sz="2400" dirty="0"/>
          </a:p>
        </p:txBody>
      </p:sp>
    </p:spTree>
    <p:extLst>
      <p:ext uri="{BB962C8B-B14F-4D97-AF65-F5344CB8AC3E}">
        <p14:creationId xmlns:p14="http://schemas.microsoft.com/office/powerpoint/2010/main" val="477721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37000" y="1865077"/>
            <a:ext cx="4955636" cy="2335648"/>
          </a:xfrm>
          <a:prstGeom prst="rect">
            <a:avLst/>
          </a:prstGeom>
        </p:spPr>
      </p:pic>
      <p:sp>
        <p:nvSpPr>
          <p:cNvPr id="10" name="TextBox 9"/>
          <p:cNvSpPr txBox="1"/>
          <p:nvPr/>
        </p:nvSpPr>
        <p:spPr>
          <a:xfrm rot="10800000" flipV="1">
            <a:off x="295139" y="6235284"/>
            <a:ext cx="8696461" cy="646331"/>
          </a:xfrm>
          <a:prstGeom prst="rect">
            <a:avLst/>
          </a:prstGeom>
          <a:noFill/>
        </p:spPr>
        <p:txBody>
          <a:bodyPr wrap="square" rtlCol="0">
            <a:spAutoFit/>
          </a:bodyPr>
          <a:lstStyle/>
          <a:p>
            <a:r>
              <a:rPr lang="en-US" dirty="0" smtClean="0"/>
              <a:t>“Aberration-free stretcher design for </a:t>
            </a:r>
            <a:r>
              <a:rPr lang="en-US" dirty="0" err="1" smtClean="0"/>
              <a:t>ultrashort</a:t>
            </a:r>
            <a:r>
              <a:rPr lang="en-US" dirty="0" smtClean="0"/>
              <a:t>-pulse amplification”, G. </a:t>
            </a:r>
            <a:r>
              <a:rPr lang="en-US" dirty="0" err="1" smtClean="0"/>
              <a:t>Cheriauz</a:t>
            </a:r>
            <a:r>
              <a:rPr lang="en-US" dirty="0" smtClean="0"/>
              <a:t>, P. Rousseau, F. </a:t>
            </a:r>
            <a:r>
              <a:rPr lang="en-US" dirty="0" err="1" smtClean="0"/>
              <a:t>Salin,J.P</a:t>
            </a:r>
            <a:r>
              <a:rPr lang="en-US" dirty="0" smtClean="0"/>
              <a:t> </a:t>
            </a:r>
            <a:r>
              <a:rPr lang="en-US" dirty="0" err="1" smtClean="0"/>
              <a:t>Chambaret</a:t>
            </a:r>
            <a:r>
              <a:rPr lang="en-US" dirty="0" smtClean="0"/>
              <a:t>, B. Walker and L.F. </a:t>
            </a:r>
            <a:r>
              <a:rPr lang="en-US" dirty="0" err="1" smtClean="0"/>
              <a:t>Dimauro</a:t>
            </a:r>
            <a:r>
              <a:rPr lang="en-US" dirty="0" smtClean="0"/>
              <a:t> Opt. </a:t>
            </a:r>
            <a:r>
              <a:rPr lang="en-US" dirty="0" err="1" smtClean="0"/>
              <a:t>Lett</a:t>
            </a:r>
            <a:r>
              <a:rPr lang="en-US" dirty="0" smtClean="0"/>
              <a:t>.  21, P. 414, 1996</a:t>
            </a:r>
            <a:endParaRPr lang="en-US" dirty="0"/>
          </a:p>
        </p:txBody>
      </p:sp>
      <p:sp>
        <p:nvSpPr>
          <p:cNvPr id="4" name="TextBox 3"/>
          <p:cNvSpPr txBox="1"/>
          <p:nvPr/>
        </p:nvSpPr>
        <p:spPr>
          <a:xfrm>
            <a:off x="3175000" y="432376"/>
            <a:ext cx="2944636" cy="584776"/>
          </a:xfrm>
          <a:prstGeom prst="rect">
            <a:avLst/>
          </a:prstGeom>
          <a:noFill/>
        </p:spPr>
        <p:txBody>
          <a:bodyPr wrap="none" rtlCol="0">
            <a:spAutoFit/>
          </a:bodyPr>
          <a:lstStyle/>
          <a:p>
            <a:r>
              <a:rPr lang="en-US" sz="3200" dirty="0" smtClean="0"/>
              <a:t>Stretcher Design</a:t>
            </a:r>
            <a:endParaRPr lang="en-US" sz="3200" dirty="0"/>
          </a:p>
        </p:txBody>
      </p:sp>
      <p:sp>
        <p:nvSpPr>
          <p:cNvPr id="7" name="TextBox 6"/>
          <p:cNvSpPr txBox="1"/>
          <p:nvPr/>
        </p:nvSpPr>
        <p:spPr>
          <a:xfrm>
            <a:off x="167746" y="1034080"/>
            <a:ext cx="8974667" cy="830997"/>
          </a:xfrm>
          <a:prstGeom prst="rect">
            <a:avLst/>
          </a:prstGeom>
          <a:noFill/>
        </p:spPr>
        <p:txBody>
          <a:bodyPr wrap="square" rtlCol="0">
            <a:spAutoFit/>
          </a:bodyPr>
          <a:lstStyle/>
          <a:p>
            <a:r>
              <a:rPr lang="en-US" sz="2400" dirty="0" smtClean="0"/>
              <a:t>On-axis coma would cause the angle </a:t>
            </a:r>
            <a:r>
              <a:rPr lang="en-US" sz="2400" dirty="0" smtClean="0">
                <a:latin typeface="Symbol" charset="2"/>
                <a:cs typeface="Symbol" charset="2"/>
              </a:rPr>
              <a:t>q</a:t>
            </a:r>
            <a:r>
              <a:rPr lang="en-US" sz="2400" dirty="0" smtClean="0"/>
              <a:t> off of grating one, to not be at angle </a:t>
            </a:r>
            <a:r>
              <a:rPr lang="en-US" sz="2400" dirty="0" smtClean="0">
                <a:latin typeface="Symbol" charset="2"/>
                <a:cs typeface="Symbol" charset="2"/>
              </a:rPr>
              <a:t>q </a:t>
            </a:r>
            <a:r>
              <a:rPr lang="en-US" sz="2400" dirty="0" smtClean="0"/>
              <a:t>at the second grating (or second pass of the only grating)</a:t>
            </a:r>
            <a:endParaRPr lang="en-US" sz="2400" dirty="0"/>
          </a:p>
        </p:txBody>
      </p:sp>
      <p:sp>
        <p:nvSpPr>
          <p:cNvPr id="8" name="TextBox 7"/>
          <p:cNvSpPr txBox="1"/>
          <p:nvPr/>
        </p:nvSpPr>
        <p:spPr>
          <a:xfrm>
            <a:off x="167746" y="4237002"/>
            <a:ext cx="8974667" cy="1938992"/>
          </a:xfrm>
          <a:prstGeom prst="rect">
            <a:avLst/>
          </a:prstGeom>
          <a:noFill/>
        </p:spPr>
        <p:txBody>
          <a:bodyPr wrap="square" rtlCol="0">
            <a:spAutoFit/>
          </a:bodyPr>
          <a:lstStyle/>
          <a:p>
            <a:r>
              <a:rPr lang="en-US" sz="2400" dirty="0" err="1" smtClean="0"/>
              <a:t>Offner</a:t>
            </a:r>
            <a:r>
              <a:rPr lang="en-US" sz="2400" dirty="0" smtClean="0"/>
              <a:t> triplet has two spherical mirrors (no chromatic aberration), one concave and one convex with half the radius of curvature.  The symmetry leads to only symmetric aberrations </a:t>
            </a:r>
            <a:r>
              <a:rPr lang="mr-IN" sz="2400" dirty="0" smtClean="0"/>
              <a:t>–</a:t>
            </a:r>
            <a:r>
              <a:rPr lang="en-US" sz="2400" dirty="0" smtClean="0"/>
              <a:t> spherical and astigmatism, but the ratio of radii of curvature of -2 cancels these aberrations. </a:t>
            </a:r>
            <a:r>
              <a:rPr lang="mr-IN" sz="2400" dirty="0" smtClean="0"/>
              <a:t>–</a:t>
            </a:r>
            <a:r>
              <a:rPr lang="en-US" sz="2400" dirty="0" smtClean="0"/>
              <a:t>no geometric aberrations.</a:t>
            </a:r>
            <a:endParaRPr lang="en-US" sz="2400" dirty="0"/>
          </a:p>
        </p:txBody>
      </p:sp>
    </p:spTree>
    <p:extLst>
      <p:ext uri="{BB962C8B-B14F-4D97-AF65-F5344CB8AC3E}">
        <p14:creationId xmlns:p14="http://schemas.microsoft.com/office/powerpoint/2010/main" val="16040341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040068"/>
            <a:ext cx="4555067" cy="4276470"/>
          </a:xfrm>
          <a:prstGeom prst="rect">
            <a:avLst/>
          </a:prstGeom>
        </p:spPr>
      </p:pic>
      <p:pic>
        <p:nvPicPr>
          <p:cNvPr id="6" name="Picture 5"/>
          <p:cNvPicPr>
            <a:picLocks noChangeAspect="1"/>
          </p:cNvPicPr>
          <p:nvPr/>
        </p:nvPicPr>
        <p:blipFill rotWithShape="1">
          <a:blip r:embed="rId3"/>
          <a:srcRect l="4252" t="12015" r="9324" b="13132"/>
          <a:stretch/>
        </p:blipFill>
        <p:spPr>
          <a:xfrm>
            <a:off x="4464972" y="1965600"/>
            <a:ext cx="4679028" cy="2644500"/>
          </a:xfrm>
          <a:prstGeom prst="rect">
            <a:avLst/>
          </a:prstGeom>
        </p:spPr>
      </p:pic>
      <p:sp>
        <p:nvSpPr>
          <p:cNvPr id="7" name="TextBox 6"/>
          <p:cNvSpPr txBox="1"/>
          <p:nvPr/>
        </p:nvSpPr>
        <p:spPr>
          <a:xfrm>
            <a:off x="910165" y="5803900"/>
            <a:ext cx="7328960" cy="830997"/>
          </a:xfrm>
          <a:prstGeom prst="rect">
            <a:avLst/>
          </a:prstGeom>
          <a:noFill/>
        </p:spPr>
        <p:txBody>
          <a:bodyPr wrap="square" rtlCol="0">
            <a:spAutoFit/>
          </a:bodyPr>
          <a:lstStyle/>
          <a:p>
            <a:r>
              <a:rPr lang="en-US" sz="2400" dirty="0" smtClean="0"/>
              <a:t>Computers at Work on Ultrafast Laser Design, </a:t>
            </a:r>
          </a:p>
          <a:p>
            <a:r>
              <a:rPr lang="en-US" sz="2400" dirty="0" err="1" smtClean="0"/>
              <a:t>Catalin</a:t>
            </a:r>
            <a:r>
              <a:rPr lang="en-US" sz="2400" dirty="0" smtClean="0"/>
              <a:t> V. </a:t>
            </a:r>
            <a:r>
              <a:rPr lang="en-US" sz="2400" dirty="0" err="1" smtClean="0"/>
              <a:t>Filip</a:t>
            </a:r>
            <a:r>
              <a:rPr lang="en-US" sz="2400" dirty="0" smtClean="0"/>
              <a:t>, OPN, May 2012</a:t>
            </a:r>
            <a:endParaRPr lang="en-US" sz="2400" dirty="0"/>
          </a:p>
        </p:txBody>
      </p:sp>
      <p:sp>
        <p:nvSpPr>
          <p:cNvPr id="8" name="TextBox 7"/>
          <p:cNvSpPr txBox="1"/>
          <p:nvPr/>
        </p:nvSpPr>
        <p:spPr>
          <a:xfrm>
            <a:off x="3526367" y="381576"/>
            <a:ext cx="2944636" cy="584776"/>
          </a:xfrm>
          <a:prstGeom prst="rect">
            <a:avLst/>
          </a:prstGeom>
          <a:noFill/>
        </p:spPr>
        <p:txBody>
          <a:bodyPr wrap="none" rtlCol="0">
            <a:spAutoFit/>
          </a:bodyPr>
          <a:lstStyle/>
          <a:p>
            <a:r>
              <a:rPr lang="en-US" sz="3200" dirty="0" smtClean="0"/>
              <a:t>Stretcher Design</a:t>
            </a:r>
            <a:endParaRPr lang="en-US" sz="3200" dirty="0"/>
          </a:p>
        </p:txBody>
      </p:sp>
    </p:spTree>
    <p:extLst>
      <p:ext uri="{BB962C8B-B14F-4D97-AF65-F5344CB8AC3E}">
        <p14:creationId xmlns:p14="http://schemas.microsoft.com/office/powerpoint/2010/main" val="18104564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1380" y="347922"/>
            <a:ext cx="4382931" cy="584776"/>
          </a:xfrm>
          <a:prstGeom prst="rect">
            <a:avLst/>
          </a:prstGeom>
          <a:noFill/>
        </p:spPr>
        <p:txBody>
          <a:bodyPr wrap="none" rtlCol="0">
            <a:spAutoFit/>
          </a:bodyPr>
          <a:lstStyle/>
          <a:p>
            <a:r>
              <a:rPr lang="en-US" sz="3200" dirty="0" smtClean="0"/>
              <a:t>Higher Order  Dispersion</a:t>
            </a:r>
            <a:endParaRPr lang="en-US" sz="3200" dirty="0"/>
          </a:p>
        </p:txBody>
      </p:sp>
      <p:sp>
        <p:nvSpPr>
          <p:cNvPr id="5" name="TextBox 4"/>
          <p:cNvSpPr txBox="1"/>
          <p:nvPr/>
        </p:nvSpPr>
        <p:spPr>
          <a:xfrm>
            <a:off x="880533" y="1425602"/>
            <a:ext cx="7636934" cy="3785652"/>
          </a:xfrm>
          <a:prstGeom prst="rect">
            <a:avLst/>
          </a:prstGeom>
          <a:noFill/>
        </p:spPr>
        <p:txBody>
          <a:bodyPr wrap="square" rtlCol="0">
            <a:spAutoFit/>
          </a:bodyPr>
          <a:lstStyle/>
          <a:p>
            <a:r>
              <a:rPr lang="en-US" sz="2400" dirty="0" smtClean="0"/>
              <a:t>So with the </a:t>
            </a:r>
            <a:r>
              <a:rPr lang="en-US" sz="2400" dirty="0" err="1" smtClean="0"/>
              <a:t>Offner</a:t>
            </a:r>
            <a:r>
              <a:rPr lang="en-US" sz="2400" dirty="0" smtClean="0"/>
              <a:t> triplet in </a:t>
            </a:r>
            <a:r>
              <a:rPr lang="en-US" sz="2400" dirty="0" err="1" smtClean="0"/>
              <a:t>Littrow</a:t>
            </a:r>
            <a:r>
              <a:rPr lang="en-US" sz="2400" dirty="0" smtClean="0"/>
              <a:t> condition, you can match all orders of dispersion assuming a well collimated beam, (the amplifier will have a large beam, the oscillator beam should be up collimated before stretching)</a:t>
            </a:r>
          </a:p>
          <a:p>
            <a:endParaRPr lang="en-US" sz="2400" dirty="0"/>
          </a:p>
          <a:p>
            <a:r>
              <a:rPr lang="en-US" sz="2400" dirty="0" smtClean="0"/>
              <a:t>You still need to compensate for the higher order terms from the rest of the optical system including the excess higher orders that come from needing unmatched GDD of the stretcher and compressor to account for the GDD of the rest of the system</a:t>
            </a:r>
            <a:endParaRPr lang="en-US" sz="2400" dirty="0"/>
          </a:p>
        </p:txBody>
      </p:sp>
    </p:spTree>
    <p:extLst>
      <p:ext uri="{BB962C8B-B14F-4D97-AF65-F5344CB8AC3E}">
        <p14:creationId xmlns:p14="http://schemas.microsoft.com/office/powerpoint/2010/main" val="23195389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704441" y="252981"/>
            <a:ext cx="5869916" cy="584776"/>
          </a:xfrm>
          <a:prstGeom prst="rect">
            <a:avLst/>
          </a:prstGeom>
          <a:noFill/>
        </p:spPr>
        <p:txBody>
          <a:bodyPr wrap="none" rtlCol="0">
            <a:spAutoFit/>
          </a:bodyPr>
          <a:lstStyle/>
          <a:p>
            <a:r>
              <a:rPr lang="en-US" sz="3200" dirty="0" smtClean="0"/>
              <a:t>Dispersion Control : Pulse Shaping</a:t>
            </a:r>
            <a:endParaRPr lang="en-US" sz="3200" dirty="0"/>
          </a:p>
        </p:txBody>
      </p:sp>
      <p:sp>
        <p:nvSpPr>
          <p:cNvPr id="4" name="Rectangle 3"/>
          <p:cNvSpPr/>
          <p:nvPr/>
        </p:nvSpPr>
        <p:spPr>
          <a:xfrm>
            <a:off x="2285999" y="3105834"/>
            <a:ext cx="6122055" cy="738664"/>
          </a:xfrm>
          <a:prstGeom prst="rect">
            <a:avLst/>
          </a:prstGeom>
        </p:spPr>
        <p:txBody>
          <a:bodyPr wrap="square">
            <a:spAutoFit/>
          </a:bodyPr>
          <a:lstStyle/>
          <a:p>
            <a:endParaRPr lang="en-US" dirty="0">
              <a:latin typeface="Times New Roman"/>
            </a:endParaRPr>
          </a:p>
          <a:p>
            <a:endParaRPr lang="en-US" sz="2400" dirty="0">
              <a:latin typeface="Times New Roman"/>
            </a:endParaRPr>
          </a:p>
        </p:txBody>
      </p:sp>
      <p:pic>
        <p:nvPicPr>
          <p:cNvPr id="2" name="Picture 1"/>
          <p:cNvPicPr>
            <a:picLocks noChangeAspect="1"/>
          </p:cNvPicPr>
          <p:nvPr/>
        </p:nvPicPr>
        <p:blipFill>
          <a:blip r:embed="rId2"/>
          <a:stretch>
            <a:fillRect/>
          </a:stretch>
        </p:blipFill>
        <p:spPr>
          <a:xfrm>
            <a:off x="0" y="837757"/>
            <a:ext cx="9144000" cy="4503012"/>
          </a:xfrm>
          <a:prstGeom prst="rect">
            <a:avLst/>
          </a:prstGeom>
        </p:spPr>
      </p:pic>
      <p:sp>
        <p:nvSpPr>
          <p:cNvPr id="3" name="TextBox 2"/>
          <p:cNvSpPr txBox="1"/>
          <p:nvPr/>
        </p:nvSpPr>
        <p:spPr>
          <a:xfrm>
            <a:off x="238838" y="5398503"/>
            <a:ext cx="8519400" cy="1200328"/>
          </a:xfrm>
          <a:prstGeom prst="rect">
            <a:avLst/>
          </a:prstGeom>
          <a:noFill/>
        </p:spPr>
        <p:txBody>
          <a:bodyPr wrap="square" rtlCol="0">
            <a:spAutoFit/>
          </a:bodyPr>
          <a:lstStyle/>
          <a:p>
            <a:r>
              <a:rPr lang="en-US" sz="2400" dirty="0" smtClean="0"/>
              <a:t>“Femtosecond quantum control of molecular dynamics in the condensed phase” P. </a:t>
            </a:r>
            <a:r>
              <a:rPr lang="en-US" sz="2400" dirty="0" err="1" smtClean="0"/>
              <a:t>Nuernberger</a:t>
            </a:r>
            <a:r>
              <a:rPr lang="en-US" sz="2400" dirty="0" smtClean="0"/>
              <a:t>, G. Vogt, T. </a:t>
            </a:r>
            <a:r>
              <a:rPr lang="en-US" sz="2400" dirty="0" err="1" smtClean="0"/>
              <a:t>Brixner</a:t>
            </a:r>
            <a:r>
              <a:rPr lang="en-US" sz="2400" dirty="0" smtClean="0"/>
              <a:t> and G. Gerber, Phys. </a:t>
            </a:r>
            <a:r>
              <a:rPr lang="en-US" sz="2400" dirty="0" err="1" smtClean="0"/>
              <a:t>Chem.Chem.Phys</a:t>
            </a:r>
            <a:r>
              <a:rPr lang="en-US" sz="2400" dirty="0" smtClean="0"/>
              <a:t>., 9, 2470-2497, 2007</a:t>
            </a:r>
            <a:endParaRPr lang="en-US" sz="2400" dirty="0"/>
          </a:p>
        </p:txBody>
      </p:sp>
    </p:spTree>
    <p:extLst>
      <p:ext uri="{BB962C8B-B14F-4D97-AF65-F5344CB8AC3E}">
        <p14:creationId xmlns:p14="http://schemas.microsoft.com/office/powerpoint/2010/main" val="2134224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SA Image" descr="OSA Image"/>
          <p:cNvPicPr>
            <a:picLocks noChangeAspect="1"/>
          </p:cNvPicPr>
          <p:nvPr/>
        </p:nvPicPr>
        <p:blipFill>
          <a:blip r:embed="rId2"/>
          <a:stretch>
            <a:fillRect/>
          </a:stretch>
        </p:blipFill>
        <p:spPr>
          <a:xfrm>
            <a:off x="795866" y="1367317"/>
            <a:ext cx="7753880" cy="3833863"/>
          </a:xfrm>
          <a:prstGeom prst="rect">
            <a:avLst/>
          </a:prstGeom>
        </p:spPr>
      </p:pic>
      <p:sp>
        <p:nvSpPr>
          <p:cNvPr id="5" name="TextBox 4"/>
          <p:cNvSpPr txBox="1"/>
          <p:nvPr/>
        </p:nvSpPr>
        <p:spPr>
          <a:xfrm>
            <a:off x="0" y="5552016"/>
            <a:ext cx="9143999" cy="1200329"/>
          </a:xfrm>
          <a:prstGeom prst="rect">
            <a:avLst/>
          </a:prstGeom>
        </p:spPr>
        <p:txBody>
          <a:bodyPr wrap="square" lIns="91440" tIns="45720" rIns="91440" bIns="45720" numCol="1" rtlCol="0">
            <a:spAutoFit/>
          </a:bodyPr>
          <a:lstStyle/>
          <a:p>
            <a:pPr marL="0" marR="0" lvl="0" indent="0" algn="l" fontAlgn="base"/>
            <a:r>
              <a:rPr b="1" i="0" u="none" strike="noStrike" kern="1200" dirty="0" smtClean="0">
                <a:solidFill>
                  <a:srgbClr val="000000"/>
                </a:solidFill>
                <a:latin typeface="Calibri"/>
              </a:rPr>
              <a:t>Citation</a:t>
            </a:r>
            <a:r>
              <a:rPr b="1" i="0" u="none" strike="noStrike" kern="1200" dirty="0">
                <a:solidFill>
                  <a:srgbClr val="000000"/>
                </a:solidFill>
                <a:latin typeface="Calibri"/>
              </a:rPr>
              <a:t>
</a:t>
            </a:r>
            <a:r>
              <a:rPr b="0" i="0" u="none" strike="noStrike" kern="1200" dirty="0">
                <a:solidFill>
                  <a:srgbClr val="000000"/>
                </a:solidFill>
                <a:latin typeface="Calibri"/>
              </a:rPr>
              <a:t>A. M. Weiner, D. E. Leaird, J. S. Patel, J. R. Wullert, "Programmable femtosecond pulse shaping by use of a multielement liquid-crystal phase modulator," Opt. Lett. </a:t>
            </a:r>
            <a:r>
              <a:rPr b="1" i="0" u="none" strike="noStrike" kern="1200" dirty="0">
                <a:solidFill>
                  <a:srgbClr val="000000"/>
                </a:solidFill>
                <a:latin typeface="Calibri"/>
              </a:rPr>
              <a:t> 15, </a:t>
            </a:r>
            <a:r>
              <a:rPr b="0" i="0" u="none" strike="noStrike" kern="1200" dirty="0">
                <a:solidFill>
                  <a:srgbClr val="000000"/>
                </a:solidFill>
                <a:latin typeface="Calibri"/>
              </a:rPr>
              <a:t> 326-328 (1990); 
</a:t>
            </a:r>
            <a:r>
              <a:rPr b="0" i="0" u="none" strike="noStrike" kern="1200" dirty="0">
                <a:solidFill>
                  <a:srgbClr val="000000"/>
                </a:solidFill>
                <a:latin typeface="Calibri"/>
                <a:hlinkClick r:id="rId3" tooltip="ol-15-6-326"/>
              </a:rPr>
              <a:t> https://www.osapublishing.org/ol/abstract.cfm?uri=ol-15-6-326</a:t>
            </a:r>
          </a:p>
        </p:txBody>
      </p:sp>
      <p:sp>
        <p:nvSpPr>
          <p:cNvPr id="6" name="TextBox 5"/>
          <p:cNvSpPr txBox="1"/>
          <p:nvPr/>
        </p:nvSpPr>
        <p:spPr>
          <a:xfrm>
            <a:off x="2844800" y="347709"/>
            <a:ext cx="3756156" cy="584776"/>
          </a:xfrm>
          <a:prstGeom prst="rect">
            <a:avLst/>
          </a:prstGeom>
          <a:noFill/>
        </p:spPr>
        <p:txBody>
          <a:bodyPr wrap="none" rtlCol="0">
            <a:spAutoFit/>
          </a:bodyPr>
          <a:lstStyle/>
          <a:p>
            <a:r>
              <a:rPr lang="en-US" sz="3200" dirty="0" smtClean="0"/>
              <a:t>Optical Pulse Shaping</a:t>
            </a:r>
            <a:endParaRPr lang="en-US" sz="3200" dirty="0"/>
          </a:p>
        </p:txBody>
      </p:sp>
    </p:spTree>
    <p:extLst>
      <p:ext uri="{BB962C8B-B14F-4D97-AF65-F5344CB8AC3E}">
        <p14:creationId xmlns:p14="http://schemas.microsoft.com/office/powerpoint/2010/main" val="40496644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SA Image" descr="OSA Image"/>
          <p:cNvPicPr>
            <a:picLocks noChangeAspect="1"/>
          </p:cNvPicPr>
          <p:nvPr/>
        </p:nvPicPr>
        <p:blipFill>
          <a:blip r:embed="rId2"/>
          <a:stretch>
            <a:fillRect/>
          </a:stretch>
        </p:blipFill>
        <p:spPr>
          <a:xfrm>
            <a:off x="609599" y="928202"/>
            <a:ext cx="3657601" cy="1808481"/>
          </a:xfrm>
          <a:prstGeom prst="rect">
            <a:avLst/>
          </a:prstGeom>
        </p:spPr>
      </p:pic>
      <p:sp>
        <p:nvSpPr>
          <p:cNvPr id="5" name="TextBox 4"/>
          <p:cNvSpPr txBox="1"/>
          <p:nvPr/>
        </p:nvSpPr>
        <p:spPr>
          <a:xfrm>
            <a:off x="101601" y="4919008"/>
            <a:ext cx="9143999" cy="1938992"/>
          </a:xfrm>
          <a:prstGeom prst="rect">
            <a:avLst/>
          </a:prstGeom>
        </p:spPr>
        <p:txBody>
          <a:bodyPr wrap="square" lIns="91440" tIns="45720" rIns="91440" bIns="45720" numCol="1" rtlCol="0">
            <a:spAutoFit/>
          </a:bodyPr>
          <a:lstStyle/>
          <a:p>
            <a:pPr marL="0" marR="0" lvl="0" indent="0" algn="l" fontAlgn="base"/>
            <a:r>
              <a:rPr sz="2400" b="1" i="0" u="none" strike="noStrike" kern="1200" dirty="0" smtClean="0">
                <a:solidFill>
                  <a:srgbClr val="000000"/>
                </a:solidFill>
                <a:latin typeface="Calibri"/>
              </a:rPr>
              <a:t>Citation
</a:t>
            </a:r>
            <a:r>
              <a:rPr sz="2400" b="0" i="0" u="none" strike="noStrike" kern="1200" dirty="0" smtClean="0">
                <a:solidFill>
                  <a:srgbClr val="000000"/>
                </a:solidFill>
                <a:latin typeface="Calibri"/>
              </a:rPr>
              <a:t>A. M. Weiner, D. E. Leaird, J. S. Patel, J. R. Wullert, "Programmable femtosecond pulse shaping by use of a multielement liquid-crystal phase modulator," Opt. Lett. </a:t>
            </a:r>
            <a:r>
              <a:rPr sz="2400" b="1" i="0" u="none" strike="noStrike" kern="1200" dirty="0" smtClean="0">
                <a:solidFill>
                  <a:srgbClr val="000000"/>
                </a:solidFill>
                <a:latin typeface="Calibri"/>
              </a:rPr>
              <a:t> 15, </a:t>
            </a:r>
            <a:r>
              <a:rPr sz="2400" b="0" i="0" u="none" strike="noStrike" kern="1200" dirty="0" smtClean="0">
                <a:solidFill>
                  <a:srgbClr val="000000"/>
                </a:solidFill>
                <a:latin typeface="Calibri"/>
              </a:rPr>
              <a:t> 326-328 (1990); 
</a:t>
            </a:r>
            <a:r>
              <a:rPr sz="2400" b="0" i="0" u="none" strike="noStrike" kern="1200" dirty="0" smtClean="0">
                <a:solidFill>
                  <a:srgbClr val="000000"/>
                </a:solidFill>
                <a:latin typeface="Calibri"/>
                <a:hlinkClick r:id="rId3" tooltip="ol-15-6-326"/>
              </a:rPr>
              <a:t> https://www.osapublishing.org/ol/abstract.cfm?uri=ol-15-6-326</a:t>
            </a:r>
            <a:endParaRPr sz="2400" b="0" i="0" u="none" strike="noStrike" kern="1200" dirty="0">
              <a:solidFill>
                <a:srgbClr val="000000"/>
              </a:solidFill>
              <a:latin typeface="Calibri"/>
              <a:hlinkClick r:id="rId3" tooltip="ol-15-6-326"/>
            </a:endParaRPr>
          </a:p>
        </p:txBody>
      </p:sp>
      <p:sp>
        <p:nvSpPr>
          <p:cNvPr id="6" name="TextBox 5"/>
          <p:cNvSpPr txBox="1"/>
          <p:nvPr/>
        </p:nvSpPr>
        <p:spPr>
          <a:xfrm>
            <a:off x="2844800" y="347709"/>
            <a:ext cx="3756156" cy="584776"/>
          </a:xfrm>
          <a:prstGeom prst="rect">
            <a:avLst/>
          </a:prstGeom>
          <a:noFill/>
        </p:spPr>
        <p:txBody>
          <a:bodyPr wrap="none" rtlCol="0">
            <a:spAutoFit/>
          </a:bodyPr>
          <a:lstStyle/>
          <a:p>
            <a:r>
              <a:rPr lang="en-US" sz="3200" dirty="0" smtClean="0"/>
              <a:t>Optical Pulse Shaping</a:t>
            </a:r>
            <a:endParaRPr lang="en-US" sz="3200" dirty="0"/>
          </a:p>
        </p:txBody>
      </p:sp>
      <p:sp>
        <p:nvSpPr>
          <p:cNvPr id="2" name="TextBox 1"/>
          <p:cNvSpPr txBox="1"/>
          <p:nvPr/>
        </p:nvSpPr>
        <p:spPr>
          <a:xfrm>
            <a:off x="4875213" y="1253067"/>
            <a:ext cx="4267200" cy="830997"/>
          </a:xfrm>
          <a:prstGeom prst="rect">
            <a:avLst/>
          </a:prstGeom>
          <a:noFill/>
        </p:spPr>
        <p:txBody>
          <a:bodyPr wrap="square" rtlCol="0">
            <a:spAutoFit/>
          </a:bodyPr>
          <a:lstStyle/>
          <a:p>
            <a:r>
              <a:rPr lang="en-US" sz="2400" dirty="0" smtClean="0"/>
              <a:t>Pulse shaping is based on Fourier Transforms</a:t>
            </a:r>
            <a:endParaRPr lang="en-US" sz="2400" dirty="0"/>
          </a:p>
        </p:txBody>
      </p:sp>
      <p:sp>
        <p:nvSpPr>
          <p:cNvPr id="8" name="Rectangle 7"/>
          <p:cNvSpPr/>
          <p:nvPr/>
        </p:nvSpPr>
        <p:spPr>
          <a:xfrm>
            <a:off x="609599" y="3152002"/>
            <a:ext cx="8077201" cy="1200328"/>
          </a:xfrm>
          <a:prstGeom prst="rect">
            <a:avLst/>
          </a:prstGeom>
        </p:spPr>
        <p:txBody>
          <a:bodyPr wrap="square">
            <a:spAutoFit/>
          </a:bodyPr>
          <a:lstStyle/>
          <a:p>
            <a:r>
              <a:rPr lang="en-US" sz="2400" dirty="0" smtClean="0"/>
              <a:t>“We </a:t>
            </a:r>
            <a:r>
              <a:rPr lang="en-US" sz="2400" dirty="0"/>
              <a:t>rely on the fact that if f(t) and F(</a:t>
            </a:r>
            <a:r>
              <a:rPr lang="en-US" sz="2400" dirty="0" err="1"/>
              <a:t>ω</a:t>
            </a:r>
            <a:r>
              <a:rPr lang="en-US" sz="2400" dirty="0"/>
              <a:t>) are a Fourier-transform pair, then the delayed signal f(t − </a:t>
            </a:r>
            <a:r>
              <a:rPr lang="en-US" sz="2400" dirty="0" err="1"/>
              <a:t>τ</a:t>
            </a:r>
            <a:r>
              <a:rPr lang="en-US" sz="2400" dirty="0"/>
              <a:t>) is the Fourier transform of F(</a:t>
            </a:r>
            <a:r>
              <a:rPr lang="en-US" sz="2400" dirty="0" err="1"/>
              <a:t>ω</a:t>
            </a:r>
            <a:r>
              <a:rPr lang="en-US" sz="2400" dirty="0"/>
              <a:t>)</a:t>
            </a:r>
            <a:r>
              <a:rPr lang="en-US" sz="2400" dirty="0" err="1"/>
              <a:t>exp</a:t>
            </a:r>
            <a:r>
              <a:rPr lang="en-US" sz="2400" dirty="0"/>
              <a:t>(−</a:t>
            </a:r>
            <a:r>
              <a:rPr lang="en-US" sz="2400" dirty="0" err="1"/>
              <a:t>iωτ</a:t>
            </a:r>
            <a:r>
              <a:rPr lang="en-US" sz="2400" dirty="0"/>
              <a:t>)</a:t>
            </a:r>
            <a:r>
              <a:rPr lang="en-US" sz="2400" dirty="0" smtClean="0"/>
              <a:t>.” </a:t>
            </a:r>
            <a:endParaRPr lang="en-US" sz="2400" dirty="0"/>
          </a:p>
        </p:txBody>
      </p:sp>
    </p:spTree>
    <p:extLst>
      <p:ext uri="{BB962C8B-B14F-4D97-AF65-F5344CB8AC3E}">
        <p14:creationId xmlns:p14="http://schemas.microsoft.com/office/powerpoint/2010/main" val="12266245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SA Image" descr="OSA Image"/>
          <p:cNvPicPr>
            <a:picLocks noChangeAspect="1"/>
          </p:cNvPicPr>
          <p:nvPr/>
        </p:nvPicPr>
        <p:blipFill>
          <a:blip r:embed="rId2"/>
          <a:stretch>
            <a:fillRect/>
          </a:stretch>
        </p:blipFill>
        <p:spPr>
          <a:xfrm>
            <a:off x="609599" y="928202"/>
            <a:ext cx="3657601" cy="1808481"/>
          </a:xfrm>
          <a:prstGeom prst="rect">
            <a:avLst/>
          </a:prstGeom>
        </p:spPr>
      </p:pic>
      <p:sp>
        <p:nvSpPr>
          <p:cNvPr id="5" name="TextBox 4"/>
          <p:cNvSpPr txBox="1"/>
          <p:nvPr/>
        </p:nvSpPr>
        <p:spPr>
          <a:xfrm>
            <a:off x="101601" y="5519172"/>
            <a:ext cx="9143999" cy="1200329"/>
          </a:xfrm>
          <a:prstGeom prst="rect">
            <a:avLst/>
          </a:prstGeom>
        </p:spPr>
        <p:txBody>
          <a:bodyPr wrap="square" lIns="91440" tIns="45720" rIns="91440" bIns="45720" numCol="1" rtlCol="0">
            <a:spAutoFit/>
          </a:bodyPr>
          <a:lstStyle/>
          <a:p>
            <a:pPr marL="0" marR="0" lvl="0" indent="0" algn="l" fontAlgn="base"/>
            <a:r>
              <a:rPr b="1" i="0" u="none" strike="noStrike" kern="1200" dirty="0" smtClean="0">
                <a:solidFill>
                  <a:srgbClr val="000000"/>
                </a:solidFill>
                <a:latin typeface="Calibri"/>
              </a:rPr>
              <a:t>Citation
</a:t>
            </a:r>
            <a:r>
              <a:rPr b="0" i="0" u="none" strike="noStrike" kern="1200" dirty="0" smtClean="0">
                <a:solidFill>
                  <a:srgbClr val="000000"/>
                </a:solidFill>
                <a:latin typeface="Calibri"/>
              </a:rPr>
              <a:t>A. M. Weiner, D. E. Leaird, J. S. Patel, J. R. Wullert, "Programmable femtosecond pulse shaping by use of a multielement liquid-crystal phase modulator," Opt. Lett. </a:t>
            </a:r>
            <a:r>
              <a:rPr b="1" i="0" u="none" strike="noStrike" kern="1200" dirty="0" smtClean="0">
                <a:solidFill>
                  <a:srgbClr val="000000"/>
                </a:solidFill>
                <a:latin typeface="Calibri"/>
              </a:rPr>
              <a:t> 15, </a:t>
            </a:r>
            <a:r>
              <a:rPr b="0" i="0" u="none" strike="noStrike" kern="1200" dirty="0" smtClean="0">
                <a:solidFill>
                  <a:srgbClr val="000000"/>
                </a:solidFill>
                <a:latin typeface="Calibri"/>
              </a:rPr>
              <a:t> 326-328 (1990); 
</a:t>
            </a:r>
            <a:r>
              <a:rPr b="0" i="0" u="none" strike="noStrike" kern="1200" dirty="0" smtClean="0">
                <a:solidFill>
                  <a:srgbClr val="000000"/>
                </a:solidFill>
                <a:latin typeface="Calibri"/>
                <a:hlinkClick r:id="rId3" tooltip="ol-15-6-326"/>
              </a:rPr>
              <a:t> https://www.osapublishing.org/ol/abstract.cfm?uri=ol-15-6-326</a:t>
            </a:r>
            <a:endParaRPr b="0" i="0" u="none" strike="noStrike" kern="1200" dirty="0">
              <a:solidFill>
                <a:srgbClr val="000000"/>
              </a:solidFill>
              <a:latin typeface="Calibri"/>
              <a:hlinkClick r:id="rId3" tooltip="ol-15-6-326"/>
            </a:endParaRPr>
          </a:p>
        </p:txBody>
      </p:sp>
      <p:sp>
        <p:nvSpPr>
          <p:cNvPr id="6" name="TextBox 5"/>
          <p:cNvSpPr txBox="1"/>
          <p:nvPr/>
        </p:nvSpPr>
        <p:spPr>
          <a:xfrm>
            <a:off x="2844800" y="347709"/>
            <a:ext cx="3756156" cy="584776"/>
          </a:xfrm>
          <a:prstGeom prst="rect">
            <a:avLst/>
          </a:prstGeom>
          <a:noFill/>
        </p:spPr>
        <p:txBody>
          <a:bodyPr wrap="none" rtlCol="0">
            <a:spAutoFit/>
          </a:bodyPr>
          <a:lstStyle/>
          <a:p>
            <a:r>
              <a:rPr lang="en-US" sz="3200" dirty="0" smtClean="0"/>
              <a:t>Optical Pulse Shaping</a:t>
            </a:r>
            <a:endParaRPr lang="en-US" sz="3200" dirty="0"/>
          </a:p>
        </p:txBody>
      </p:sp>
      <p:sp>
        <p:nvSpPr>
          <p:cNvPr id="2" name="TextBox 1"/>
          <p:cNvSpPr txBox="1"/>
          <p:nvPr/>
        </p:nvSpPr>
        <p:spPr>
          <a:xfrm>
            <a:off x="4875213" y="1253067"/>
            <a:ext cx="4267200" cy="830997"/>
          </a:xfrm>
          <a:prstGeom prst="rect">
            <a:avLst/>
          </a:prstGeom>
          <a:noFill/>
        </p:spPr>
        <p:txBody>
          <a:bodyPr wrap="square" rtlCol="0">
            <a:spAutoFit/>
          </a:bodyPr>
          <a:lstStyle/>
          <a:p>
            <a:r>
              <a:rPr lang="en-US" sz="2400" dirty="0" smtClean="0"/>
              <a:t>The optical spectrum is displaced along the focal plane </a:t>
            </a:r>
            <a:endParaRPr lang="en-US" sz="2400" dirty="0"/>
          </a:p>
        </p:txBody>
      </p:sp>
      <p:sp>
        <p:nvSpPr>
          <p:cNvPr id="8" name="Rectangle 7"/>
          <p:cNvSpPr/>
          <p:nvPr/>
        </p:nvSpPr>
        <p:spPr>
          <a:xfrm>
            <a:off x="609599" y="2860851"/>
            <a:ext cx="8077201" cy="2677656"/>
          </a:xfrm>
          <a:prstGeom prst="rect">
            <a:avLst/>
          </a:prstGeom>
        </p:spPr>
        <p:txBody>
          <a:bodyPr wrap="square">
            <a:spAutoFit/>
          </a:bodyPr>
          <a:lstStyle/>
          <a:p>
            <a:r>
              <a:rPr lang="en-US" sz="2400" dirty="0" smtClean="0"/>
              <a:t>Transmission through a pupil or a phase array is given mathematically by multiplication so you have </a:t>
            </a:r>
            <a:r>
              <a:rPr lang="en-US" sz="2400" dirty="0"/>
              <a:t>F(</a:t>
            </a:r>
            <a:r>
              <a:rPr lang="en-US" sz="2400" dirty="0" err="1"/>
              <a:t>ω</a:t>
            </a:r>
            <a:r>
              <a:rPr lang="en-US" sz="2400" dirty="0" smtClean="0"/>
              <a:t>)</a:t>
            </a:r>
            <a:r>
              <a:rPr lang="en-US" sz="2400" dirty="0" smtClean="0">
                <a:latin typeface="Symbol" charset="2"/>
                <a:cs typeface="Symbol" charset="2"/>
              </a:rPr>
              <a:t>f</a:t>
            </a:r>
            <a:r>
              <a:rPr lang="en-US" sz="2400" dirty="0" smtClean="0"/>
              <a:t>(</a:t>
            </a:r>
            <a:r>
              <a:rPr lang="en-US" sz="2400" dirty="0" err="1"/>
              <a:t>ω</a:t>
            </a:r>
            <a:r>
              <a:rPr lang="en-US" sz="2400" dirty="0" smtClean="0"/>
              <a:t>)</a:t>
            </a:r>
          </a:p>
          <a:p>
            <a:endParaRPr lang="en-US" sz="2400" dirty="0"/>
          </a:p>
          <a:p>
            <a:r>
              <a:rPr lang="en-US" sz="2400" dirty="0" smtClean="0"/>
              <a:t>At the output you have the convolution of </a:t>
            </a:r>
            <a:r>
              <a:rPr lang="en-US" sz="2400" dirty="0"/>
              <a:t>F</a:t>
            </a:r>
            <a:r>
              <a:rPr lang="en-US" sz="2400" dirty="0" smtClean="0"/>
              <a:t>(t)*</a:t>
            </a:r>
            <a:r>
              <a:rPr lang="en-US" sz="2400" dirty="0" smtClean="0">
                <a:latin typeface="Symbol" charset="2"/>
                <a:cs typeface="Symbol" charset="2"/>
              </a:rPr>
              <a:t>f</a:t>
            </a:r>
            <a:r>
              <a:rPr lang="en-US" sz="2400" dirty="0" smtClean="0"/>
              <a:t>(t) </a:t>
            </a:r>
          </a:p>
          <a:p>
            <a:endParaRPr lang="en-US" sz="2400" dirty="0"/>
          </a:p>
          <a:p>
            <a:r>
              <a:rPr lang="en-US" sz="2400" dirty="0" smtClean="0"/>
              <a:t>If </a:t>
            </a:r>
            <a:r>
              <a:rPr lang="en-US" sz="2400" dirty="0"/>
              <a:t>F(</a:t>
            </a:r>
            <a:r>
              <a:rPr lang="en-US" sz="2400" dirty="0" err="1"/>
              <a:t>ω</a:t>
            </a:r>
            <a:r>
              <a:rPr lang="en-US" sz="2400" dirty="0" smtClean="0"/>
              <a:t>) has unwanted phase, you multiply it by the opposite phase and end up with the Fourier Transform Limited pulse</a:t>
            </a:r>
            <a:endParaRPr lang="en-US" sz="2400" dirty="0"/>
          </a:p>
        </p:txBody>
      </p:sp>
    </p:spTree>
    <p:extLst>
      <p:ext uri="{BB962C8B-B14F-4D97-AF65-F5344CB8AC3E}">
        <p14:creationId xmlns:p14="http://schemas.microsoft.com/office/powerpoint/2010/main" val="39152354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SA Image" descr="OSA Image"/>
          <p:cNvPicPr>
            <a:picLocks noChangeAspect="1"/>
          </p:cNvPicPr>
          <p:nvPr/>
        </p:nvPicPr>
        <p:blipFill rotWithShape="1">
          <a:blip r:embed="rId2"/>
          <a:srcRect r="6610"/>
          <a:stretch/>
        </p:blipFill>
        <p:spPr>
          <a:xfrm>
            <a:off x="-169334" y="1127655"/>
            <a:ext cx="3979333" cy="3232916"/>
          </a:xfrm>
          <a:prstGeom prst="rect">
            <a:avLst/>
          </a:prstGeom>
        </p:spPr>
      </p:pic>
      <p:sp>
        <p:nvSpPr>
          <p:cNvPr id="5" name="TextBox 4"/>
          <p:cNvSpPr txBox="1"/>
          <p:nvPr/>
        </p:nvSpPr>
        <p:spPr>
          <a:xfrm>
            <a:off x="1587" y="5395489"/>
            <a:ext cx="9142413" cy="1477328"/>
          </a:xfrm>
          <a:prstGeom prst="rect">
            <a:avLst/>
          </a:prstGeom>
        </p:spPr>
        <p:txBody>
          <a:bodyPr wrap="square" lIns="91440" tIns="45720" rIns="91440" bIns="45720" numCol="1" rtlCol="0">
            <a:spAutoFit/>
          </a:bodyPr>
          <a:lstStyle/>
          <a:p>
            <a:pPr marL="0" marR="0" lvl="0" indent="0" algn="l" fontAlgn="base"/>
            <a:r>
              <a:rPr b="1" i="0" u="none" strike="noStrike" kern="1200" dirty="0">
                <a:solidFill>
                  <a:srgbClr val="000000"/>
                </a:solidFill>
                <a:latin typeface="Calibri"/>
              </a:rPr>
              <a:t>
</a:t>
            </a:r>
            <a:r>
              <a:rPr b="0" i="0" u="none" strike="noStrike" kern="1200" dirty="0">
                <a:solidFill>
                  <a:srgbClr val="000000"/>
                </a:solidFill>
                <a:latin typeface="Calibri"/>
              </a:rPr>
              <a:t>Akira Suda, Yu Oishi, Keigo Nagasaka, Pengqian Wang, Katsumi Midorikawa, "A spatial light modulator based on fused-silica plates for adaptive feedback control of intense femtosecond laser pulses," Opt. Express </a:t>
            </a:r>
            <a:r>
              <a:rPr b="1" i="0" u="none" strike="noStrike" kern="1200" dirty="0">
                <a:solidFill>
                  <a:srgbClr val="000000"/>
                </a:solidFill>
                <a:latin typeface="Calibri"/>
              </a:rPr>
              <a:t> 9, </a:t>
            </a:r>
            <a:r>
              <a:rPr b="0" i="0" u="none" strike="noStrike" kern="1200" dirty="0">
                <a:solidFill>
                  <a:srgbClr val="000000"/>
                </a:solidFill>
                <a:latin typeface="Calibri"/>
              </a:rPr>
              <a:t> 2-6 (2001); 
</a:t>
            </a:r>
            <a:r>
              <a:rPr b="0" i="0" u="none" strike="noStrike" kern="1200" dirty="0">
                <a:solidFill>
                  <a:srgbClr val="000000"/>
                </a:solidFill>
                <a:latin typeface="Calibri"/>
                <a:hlinkClick r:id="rId3" tooltip="oe-9-1-2"/>
              </a:rPr>
              <a:t> https://www.osapublishing.org/oe/abstract.cfm?uri=oe-9-1-2</a:t>
            </a:r>
          </a:p>
        </p:txBody>
      </p:sp>
      <p:pic>
        <p:nvPicPr>
          <p:cNvPr id="6" name="OSA Image" descr="OSA Image"/>
          <p:cNvPicPr>
            <a:picLocks noChangeAspect="1"/>
          </p:cNvPicPr>
          <p:nvPr/>
        </p:nvPicPr>
        <p:blipFill rotWithShape="1">
          <a:blip r:embed="rId4"/>
          <a:srcRect l="6142" r="3085"/>
          <a:stretch/>
        </p:blipFill>
        <p:spPr>
          <a:xfrm>
            <a:off x="4231556" y="2130889"/>
            <a:ext cx="4738800" cy="3566223"/>
          </a:xfrm>
          <a:prstGeom prst="rect">
            <a:avLst/>
          </a:prstGeom>
        </p:spPr>
      </p:pic>
      <p:sp>
        <p:nvSpPr>
          <p:cNvPr id="7" name="TextBox 6"/>
          <p:cNvSpPr txBox="1"/>
          <p:nvPr/>
        </p:nvSpPr>
        <p:spPr>
          <a:xfrm>
            <a:off x="2844800" y="347709"/>
            <a:ext cx="3756156" cy="584776"/>
          </a:xfrm>
          <a:prstGeom prst="rect">
            <a:avLst/>
          </a:prstGeom>
          <a:noFill/>
        </p:spPr>
        <p:txBody>
          <a:bodyPr wrap="none" rtlCol="0">
            <a:spAutoFit/>
          </a:bodyPr>
          <a:lstStyle/>
          <a:p>
            <a:r>
              <a:rPr lang="en-US" sz="3200" dirty="0" smtClean="0"/>
              <a:t>Optical Pulse Shaping</a:t>
            </a:r>
            <a:endParaRPr lang="en-US" sz="3200" dirty="0"/>
          </a:p>
        </p:txBody>
      </p:sp>
    </p:spTree>
    <p:extLst>
      <p:ext uri="{BB962C8B-B14F-4D97-AF65-F5344CB8AC3E}">
        <p14:creationId xmlns:p14="http://schemas.microsoft.com/office/powerpoint/2010/main" val="17058790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4800" y="347709"/>
            <a:ext cx="3756156" cy="584776"/>
          </a:xfrm>
          <a:prstGeom prst="rect">
            <a:avLst/>
          </a:prstGeom>
          <a:noFill/>
        </p:spPr>
        <p:txBody>
          <a:bodyPr wrap="none" rtlCol="0">
            <a:spAutoFit/>
          </a:bodyPr>
          <a:lstStyle/>
          <a:p>
            <a:r>
              <a:rPr lang="en-US" sz="3200" dirty="0" smtClean="0"/>
              <a:t>Optical Pulse Shaping</a:t>
            </a:r>
            <a:endParaRPr lang="en-US" sz="3200" dirty="0"/>
          </a:p>
        </p:txBody>
      </p:sp>
      <p:pic>
        <p:nvPicPr>
          <p:cNvPr id="5" name="OSA Image" descr="OSA Image"/>
          <p:cNvPicPr>
            <a:picLocks noChangeAspect="1"/>
          </p:cNvPicPr>
          <p:nvPr/>
        </p:nvPicPr>
        <p:blipFill>
          <a:blip r:embed="rId2"/>
          <a:stretch>
            <a:fillRect/>
          </a:stretch>
        </p:blipFill>
        <p:spPr>
          <a:xfrm>
            <a:off x="0" y="932485"/>
            <a:ext cx="8572500" cy="4029075"/>
          </a:xfrm>
          <a:prstGeom prst="rect">
            <a:avLst/>
          </a:prstGeom>
        </p:spPr>
      </p:pic>
      <p:sp>
        <p:nvSpPr>
          <p:cNvPr id="6" name="TextBox 5"/>
          <p:cNvSpPr txBox="1"/>
          <p:nvPr/>
        </p:nvSpPr>
        <p:spPr>
          <a:xfrm>
            <a:off x="39159" y="5288340"/>
            <a:ext cx="9103254" cy="1569660"/>
          </a:xfrm>
          <a:prstGeom prst="rect">
            <a:avLst/>
          </a:prstGeom>
        </p:spPr>
        <p:txBody>
          <a:bodyPr wrap="square" lIns="91440" tIns="45720" rIns="91440" bIns="45720" numCol="1" rtlCol="0">
            <a:spAutoFit/>
          </a:bodyPr>
          <a:lstStyle/>
          <a:p>
            <a:pPr marL="0" marR="0" lvl="0" indent="0" algn="l" fontAlgn="base"/>
            <a:r>
              <a:rPr sz="2400" b="0" i="0" u="none" strike="noStrike" kern="1200" dirty="0" smtClean="0">
                <a:solidFill>
                  <a:srgbClr val="000000"/>
                </a:solidFill>
                <a:latin typeface="Calibri"/>
              </a:rPr>
              <a:t>C</a:t>
            </a:r>
            <a:r>
              <a:rPr sz="2400" b="0" i="0" u="none" strike="noStrike" kern="1200" dirty="0">
                <a:solidFill>
                  <a:srgbClr val="000000"/>
                </a:solidFill>
                <a:latin typeface="Calibri"/>
              </a:rPr>
              <a:t>. W. Hillegas, J. X. Tull, D. Goswami, D. Strickland, W. S. Warren, "Femtosecond laser pulse shaping by use of microsecond radio-frequency pulses," Opt. Lett. </a:t>
            </a:r>
            <a:r>
              <a:rPr sz="2400" b="1" i="0" u="none" strike="noStrike" kern="1200" dirty="0">
                <a:solidFill>
                  <a:srgbClr val="000000"/>
                </a:solidFill>
                <a:latin typeface="Calibri"/>
              </a:rPr>
              <a:t> 19, </a:t>
            </a:r>
            <a:r>
              <a:rPr sz="2400" b="0" i="0" u="none" strike="noStrike" kern="1200" dirty="0">
                <a:solidFill>
                  <a:srgbClr val="000000"/>
                </a:solidFill>
                <a:latin typeface="Calibri"/>
              </a:rPr>
              <a:t> 737-739 (1994); 
</a:t>
            </a:r>
            <a:r>
              <a:rPr sz="2400" b="0" i="0" u="none" strike="noStrike" kern="1200" dirty="0">
                <a:solidFill>
                  <a:srgbClr val="000000"/>
                </a:solidFill>
                <a:latin typeface="Calibri"/>
                <a:hlinkClick r:id="rId3" tooltip="ol-19-10-737"/>
              </a:rPr>
              <a:t> https://www.osapublishing.org/ol/abstract.cfm?uri=ol-19-10-737</a:t>
            </a:r>
          </a:p>
        </p:txBody>
      </p:sp>
    </p:spTree>
    <p:extLst>
      <p:ext uri="{BB962C8B-B14F-4D97-AF65-F5344CB8AC3E}">
        <p14:creationId xmlns:p14="http://schemas.microsoft.com/office/powerpoint/2010/main" val="27236098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80237" y="3035957"/>
            <a:ext cx="3621304" cy="830997"/>
          </a:xfrm>
          <a:prstGeom prst="rect">
            <a:avLst/>
          </a:prstGeom>
        </p:spPr>
        <p:txBody>
          <a:bodyPr wrap="none">
            <a:spAutoFit/>
          </a:bodyPr>
          <a:lstStyle/>
          <a:p>
            <a:r>
              <a:rPr lang="en-US" sz="2400" dirty="0" err="1" smtClean="0">
                <a:latin typeface="Symbol" charset="2"/>
                <a:cs typeface="Symbol" charset="2"/>
              </a:rPr>
              <a:t>f</a:t>
            </a:r>
            <a:r>
              <a:rPr lang="en-US" sz="2400" baseline="-25000" dirty="0" err="1" smtClean="0"/>
              <a:t>tot</a:t>
            </a:r>
            <a:r>
              <a:rPr lang="en-US" sz="2400" dirty="0">
                <a:latin typeface="Symbol" charset="2"/>
                <a:cs typeface="Symbol" charset="2"/>
              </a:rPr>
              <a:t>(</a:t>
            </a:r>
            <a:r>
              <a:rPr lang="en-US" sz="2400" dirty="0" err="1">
                <a:latin typeface="Symbol" charset="2"/>
                <a:cs typeface="Symbol" charset="2"/>
              </a:rPr>
              <a:t>w,</a:t>
            </a:r>
            <a:r>
              <a:rPr lang="en-US" sz="2400" dirty="0" err="1">
                <a:cs typeface="Symbol" charset="2"/>
              </a:rPr>
              <a:t>z</a:t>
            </a:r>
            <a:r>
              <a:rPr lang="en-US" sz="2400" dirty="0">
                <a:latin typeface="Symbol" charset="2"/>
                <a:cs typeface="Symbol" charset="2"/>
              </a:rPr>
              <a:t>)</a:t>
            </a:r>
            <a:r>
              <a:rPr lang="en-US" sz="2400" baseline="-25000" dirty="0" smtClean="0"/>
              <a:t> </a:t>
            </a:r>
            <a:r>
              <a:rPr lang="en-US" sz="2400" dirty="0" smtClean="0"/>
              <a:t>= </a:t>
            </a:r>
            <a:r>
              <a:rPr lang="en-US" sz="2400" dirty="0" err="1" smtClean="0">
                <a:latin typeface="Symbol" charset="2"/>
                <a:cs typeface="Symbol" charset="2"/>
              </a:rPr>
              <a:t>f</a:t>
            </a:r>
            <a:r>
              <a:rPr lang="en-US" sz="2400" baseline="-25000" dirty="0" err="1" smtClean="0"/>
              <a:t>tot</a:t>
            </a:r>
            <a:r>
              <a:rPr lang="en-US" sz="2400" dirty="0">
                <a:latin typeface="Symbol" charset="2"/>
                <a:cs typeface="Symbol" charset="2"/>
              </a:rPr>
              <a:t>(w,</a:t>
            </a:r>
            <a:r>
              <a:rPr lang="en-US" sz="2400" dirty="0" smtClean="0">
                <a:cs typeface="Symbol" charset="2"/>
              </a:rPr>
              <a:t>z</a:t>
            </a:r>
            <a:r>
              <a:rPr lang="en-US" sz="2400" baseline="-25000" dirty="0" smtClean="0">
                <a:cs typeface="Symbol" charset="2"/>
              </a:rPr>
              <a:t>0</a:t>
            </a:r>
            <a:r>
              <a:rPr lang="en-US" sz="2400" dirty="0" smtClean="0">
                <a:latin typeface="Symbol" charset="2"/>
                <a:cs typeface="Symbol" charset="2"/>
              </a:rPr>
              <a:t>) +</a:t>
            </a:r>
            <a:r>
              <a:rPr lang="en-US" sz="2400" dirty="0" smtClean="0"/>
              <a:t> </a:t>
            </a:r>
            <a:r>
              <a:rPr lang="en-US" sz="2400" dirty="0" smtClean="0">
                <a:latin typeface="Symbol" charset="2"/>
                <a:cs typeface="Symbol" charset="2"/>
              </a:rPr>
              <a:t>b</a:t>
            </a:r>
            <a:r>
              <a:rPr lang="en-US" sz="2400" dirty="0">
                <a:latin typeface="Symbol" charset="2"/>
                <a:cs typeface="Symbol" charset="2"/>
              </a:rPr>
              <a:t>(w)</a:t>
            </a:r>
            <a:r>
              <a:rPr lang="en-US" sz="2400" dirty="0"/>
              <a:t>z</a:t>
            </a:r>
          </a:p>
          <a:p>
            <a:endParaRPr lang="en-US" sz="2400" dirty="0"/>
          </a:p>
        </p:txBody>
      </p:sp>
      <p:pic>
        <p:nvPicPr>
          <p:cNvPr id="2" name="Picture 1"/>
          <p:cNvPicPr>
            <a:picLocks noChangeAspect="1"/>
          </p:cNvPicPr>
          <p:nvPr/>
        </p:nvPicPr>
        <p:blipFill>
          <a:blip r:embed="rId2"/>
          <a:stretch>
            <a:fillRect/>
          </a:stretch>
        </p:blipFill>
        <p:spPr>
          <a:xfrm>
            <a:off x="230884" y="4332906"/>
            <a:ext cx="8585200" cy="832976"/>
          </a:xfrm>
          <a:prstGeom prst="rect">
            <a:avLst/>
          </a:prstGeom>
        </p:spPr>
      </p:pic>
      <p:sp>
        <p:nvSpPr>
          <p:cNvPr id="7" name="TextBox 6"/>
          <p:cNvSpPr txBox="1"/>
          <p:nvPr/>
        </p:nvSpPr>
        <p:spPr>
          <a:xfrm>
            <a:off x="2381380" y="347922"/>
            <a:ext cx="4382931" cy="584776"/>
          </a:xfrm>
          <a:prstGeom prst="rect">
            <a:avLst/>
          </a:prstGeom>
          <a:noFill/>
        </p:spPr>
        <p:txBody>
          <a:bodyPr wrap="none" rtlCol="0">
            <a:spAutoFit/>
          </a:bodyPr>
          <a:lstStyle/>
          <a:p>
            <a:r>
              <a:rPr lang="en-US" sz="3200" dirty="0" smtClean="0"/>
              <a:t>Higher Order  Dispersion</a:t>
            </a:r>
            <a:endParaRPr lang="en-US" sz="3200" dirty="0"/>
          </a:p>
        </p:txBody>
      </p:sp>
      <p:sp>
        <p:nvSpPr>
          <p:cNvPr id="3" name="TextBox 2"/>
          <p:cNvSpPr txBox="1"/>
          <p:nvPr/>
        </p:nvSpPr>
        <p:spPr>
          <a:xfrm>
            <a:off x="711200" y="1323091"/>
            <a:ext cx="7854803" cy="1200328"/>
          </a:xfrm>
          <a:prstGeom prst="rect">
            <a:avLst/>
          </a:prstGeom>
          <a:noFill/>
        </p:spPr>
        <p:txBody>
          <a:bodyPr wrap="square" rtlCol="0">
            <a:spAutoFit/>
          </a:bodyPr>
          <a:lstStyle/>
          <a:p>
            <a:r>
              <a:rPr lang="en-US" sz="2400" dirty="0" smtClean="0"/>
              <a:t>So far we have looked at all the Taylor expansions only to second order </a:t>
            </a:r>
            <a:r>
              <a:rPr lang="mr-IN" sz="2400" dirty="0" smtClean="0"/>
              <a:t>–</a:t>
            </a:r>
            <a:r>
              <a:rPr lang="en-US" sz="2400" dirty="0" smtClean="0"/>
              <a:t> but to get back to </a:t>
            </a:r>
            <a:r>
              <a:rPr lang="en-US" sz="2400" dirty="0" smtClean="0"/>
              <a:t>the Transform limit, </a:t>
            </a:r>
            <a:r>
              <a:rPr lang="en-US" sz="2400" dirty="0" smtClean="0"/>
              <a:t>all orders of phase must be corrected.</a:t>
            </a:r>
            <a:endParaRPr lang="en-US" sz="2400" dirty="0"/>
          </a:p>
        </p:txBody>
      </p:sp>
      <p:sp>
        <p:nvSpPr>
          <p:cNvPr id="4" name="TextBox 3"/>
          <p:cNvSpPr txBox="1"/>
          <p:nvPr/>
        </p:nvSpPr>
        <p:spPr>
          <a:xfrm>
            <a:off x="577212" y="3035957"/>
            <a:ext cx="2716910" cy="461665"/>
          </a:xfrm>
          <a:prstGeom prst="rect">
            <a:avLst/>
          </a:prstGeom>
          <a:noFill/>
        </p:spPr>
        <p:txBody>
          <a:bodyPr wrap="none" rtlCol="0">
            <a:spAutoFit/>
          </a:bodyPr>
          <a:lstStyle/>
          <a:p>
            <a:r>
              <a:rPr lang="en-US" sz="2400" dirty="0" smtClean="0"/>
              <a:t>Material Dispersion:</a:t>
            </a:r>
            <a:endParaRPr lang="en-US" sz="2400" dirty="0"/>
          </a:p>
        </p:txBody>
      </p:sp>
    </p:spTree>
    <p:extLst>
      <p:ext uri="{BB962C8B-B14F-4D97-AF65-F5344CB8AC3E}">
        <p14:creationId xmlns:p14="http://schemas.microsoft.com/office/powerpoint/2010/main" val="32121425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7200" y="1574800"/>
            <a:ext cx="5676900" cy="3708400"/>
          </a:xfrm>
          <a:prstGeom prst="rect">
            <a:avLst/>
          </a:prstGeom>
        </p:spPr>
      </p:pic>
      <p:sp>
        <p:nvSpPr>
          <p:cNvPr id="5" name="TextBox 4"/>
          <p:cNvSpPr txBox="1"/>
          <p:nvPr/>
        </p:nvSpPr>
        <p:spPr>
          <a:xfrm>
            <a:off x="1727200" y="440267"/>
            <a:ext cx="6380673" cy="584776"/>
          </a:xfrm>
          <a:prstGeom prst="rect">
            <a:avLst/>
          </a:prstGeom>
          <a:noFill/>
        </p:spPr>
        <p:txBody>
          <a:bodyPr wrap="none" rtlCol="0">
            <a:spAutoFit/>
          </a:bodyPr>
          <a:lstStyle/>
          <a:p>
            <a:r>
              <a:rPr lang="en-US" sz="3200" dirty="0" smtClean="0"/>
              <a:t>Acousto-optic pulse shaping for </a:t>
            </a:r>
            <a:r>
              <a:rPr lang="en-US" sz="3200" dirty="0" err="1" smtClean="0"/>
              <a:t>CPAc</a:t>
            </a:r>
            <a:endParaRPr lang="en-US" sz="3200" dirty="0"/>
          </a:p>
        </p:txBody>
      </p:sp>
      <p:sp>
        <p:nvSpPr>
          <p:cNvPr id="6" name="TextBox 5"/>
          <p:cNvSpPr txBox="1"/>
          <p:nvPr/>
        </p:nvSpPr>
        <p:spPr>
          <a:xfrm>
            <a:off x="237067" y="5435600"/>
            <a:ext cx="8703733" cy="1200328"/>
          </a:xfrm>
          <a:prstGeom prst="rect">
            <a:avLst/>
          </a:prstGeom>
          <a:noFill/>
        </p:spPr>
        <p:txBody>
          <a:bodyPr wrap="square" rtlCol="0">
            <a:spAutoFit/>
          </a:bodyPr>
          <a:lstStyle/>
          <a:p>
            <a:r>
              <a:rPr lang="en-US" sz="2400" dirty="0" smtClean="0"/>
              <a:t>“Acousto-optic programmable </a:t>
            </a:r>
            <a:r>
              <a:rPr lang="en-US" sz="2400" dirty="0" err="1" smtClean="0"/>
              <a:t>dispersivefilter</a:t>
            </a:r>
            <a:r>
              <a:rPr lang="en-US" sz="2400" dirty="0" smtClean="0"/>
              <a:t> for adaptive compensation of group delay time dispersion in laser systems”, P. </a:t>
            </a:r>
            <a:r>
              <a:rPr lang="en-US" sz="2400" dirty="0" err="1" smtClean="0"/>
              <a:t>Tournois</a:t>
            </a:r>
            <a:r>
              <a:rPr lang="en-US" sz="2400" dirty="0" smtClean="0"/>
              <a:t>, Opt. </a:t>
            </a:r>
            <a:r>
              <a:rPr lang="en-US" sz="2400" dirty="0" err="1" smtClean="0"/>
              <a:t>Commun</a:t>
            </a:r>
            <a:r>
              <a:rPr lang="en-US" sz="2400" dirty="0" smtClean="0"/>
              <a:t>. 140, 245-249, 1997</a:t>
            </a:r>
            <a:endParaRPr lang="en-US" sz="2400" dirty="0"/>
          </a:p>
        </p:txBody>
      </p:sp>
    </p:spTree>
    <p:extLst>
      <p:ext uri="{BB962C8B-B14F-4D97-AF65-F5344CB8AC3E}">
        <p14:creationId xmlns:p14="http://schemas.microsoft.com/office/powerpoint/2010/main" val="32919649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0532" y="2427551"/>
            <a:ext cx="7840135" cy="1099875"/>
          </a:xfrm>
          <a:prstGeom prst="rect">
            <a:avLst/>
          </a:prstGeom>
        </p:spPr>
      </p:pic>
      <p:pic>
        <p:nvPicPr>
          <p:cNvPr id="5" name="Picture 4"/>
          <p:cNvPicPr>
            <a:picLocks noChangeAspect="1"/>
          </p:cNvPicPr>
          <p:nvPr/>
        </p:nvPicPr>
        <p:blipFill>
          <a:blip r:embed="rId3"/>
          <a:stretch>
            <a:fillRect/>
          </a:stretch>
        </p:blipFill>
        <p:spPr>
          <a:xfrm>
            <a:off x="2404532" y="4975447"/>
            <a:ext cx="5050367" cy="912181"/>
          </a:xfrm>
          <a:prstGeom prst="rect">
            <a:avLst/>
          </a:prstGeom>
        </p:spPr>
      </p:pic>
      <p:sp>
        <p:nvSpPr>
          <p:cNvPr id="8" name="TextBox 7"/>
          <p:cNvSpPr txBox="1"/>
          <p:nvPr/>
        </p:nvSpPr>
        <p:spPr>
          <a:xfrm>
            <a:off x="1727200" y="440267"/>
            <a:ext cx="6207148" cy="584776"/>
          </a:xfrm>
          <a:prstGeom prst="rect">
            <a:avLst/>
          </a:prstGeom>
          <a:noFill/>
        </p:spPr>
        <p:txBody>
          <a:bodyPr wrap="none" rtlCol="0">
            <a:spAutoFit/>
          </a:bodyPr>
          <a:lstStyle/>
          <a:p>
            <a:r>
              <a:rPr lang="en-US" sz="3200" dirty="0" smtClean="0"/>
              <a:t>Acousto-optic pulse shaping for CPA</a:t>
            </a:r>
            <a:endParaRPr lang="en-US" sz="3200" dirty="0"/>
          </a:p>
        </p:txBody>
      </p:sp>
      <p:sp>
        <p:nvSpPr>
          <p:cNvPr id="9" name="TextBox 8"/>
          <p:cNvSpPr txBox="1"/>
          <p:nvPr/>
        </p:nvSpPr>
        <p:spPr>
          <a:xfrm>
            <a:off x="880532" y="1190373"/>
            <a:ext cx="7416801" cy="830997"/>
          </a:xfrm>
          <a:prstGeom prst="rect">
            <a:avLst/>
          </a:prstGeom>
          <a:noFill/>
        </p:spPr>
        <p:txBody>
          <a:bodyPr wrap="square" rtlCol="0">
            <a:spAutoFit/>
          </a:bodyPr>
          <a:lstStyle/>
          <a:p>
            <a:r>
              <a:rPr lang="en-US" sz="2400" dirty="0" smtClean="0"/>
              <a:t>Nonlinear wave interaction between two optical waves and one acoustic wave with spectral amplitudes S.</a:t>
            </a:r>
            <a:endParaRPr lang="en-US" sz="2400" dirty="0"/>
          </a:p>
        </p:txBody>
      </p:sp>
      <p:sp>
        <p:nvSpPr>
          <p:cNvPr id="10" name="TextBox 9"/>
          <p:cNvSpPr txBox="1"/>
          <p:nvPr/>
        </p:nvSpPr>
        <p:spPr>
          <a:xfrm>
            <a:off x="880532" y="3644988"/>
            <a:ext cx="7416801" cy="830997"/>
          </a:xfrm>
          <a:prstGeom prst="rect">
            <a:avLst/>
          </a:prstGeom>
          <a:noFill/>
        </p:spPr>
        <p:txBody>
          <a:bodyPr wrap="square" rtlCol="0">
            <a:spAutoFit/>
          </a:bodyPr>
          <a:lstStyle/>
          <a:p>
            <a:r>
              <a:rPr lang="en-US" sz="2400" dirty="0" smtClean="0"/>
              <a:t>You only get efficient scattering from </a:t>
            </a:r>
            <a:r>
              <a:rPr lang="en-US" sz="2400" dirty="0" smtClean="0">
                <a:latin typeface="Symbol" charset="2"/>
                <a:cs typeface="Symbol" charset="2"/>
              </a:rPr>
              <a:t>w</a:t>
            </a:r>
            <a:r>
              <a:rPr lang="en-US" sz="2400" baseline="-25000" dirty="0" smtClean="0"/>
              <a:t>1</a:t>
            </a:r>
            <a:r>
              <a:rPr lang="en-US" sz="2400" dirty="0" smtClean="0"/>
              <a:t> to </a:t>
            </a:r>
            <a:r>
              <a:rPr lang="en-US" sz="2400" dirty="0">
                <a:latin typeface="Symbol" charset="2"/>
                <a:cs typeface="Symbol" charset="2"/>
              </a:rPr>
              <a:t>w</a:t>
            </a:r>
            <a:r>
              <a:rPr lang="en-US" sz="2400" baseline="-25000" dirty="0" smtClean="0"/>
              <a:t>2</a:t>
            </a:r>
            <a:r>
              <a:rPr lang="en-US" sz="2400" dirty="0" smtClean="0"/>
              <a:t> with perfect phase matching:</a:t>
            </a:r>
            <a:endParaRPr lang="en-US" sz="2400" dirty="0"/>
          </a:p>
        </p:txBody>
      </p:sp>
    </p:spTree>
    <p:extLst>
      <p:ext uri="{BB962C8B-B14F-4D97-AF65-F5344CB8AC3E}">
        <p14:creationId xmlns:p14="http://schemas.microsoft.com/office/powerpoint/2010/main" val="31920768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27200" y="440267"/>
            <a:ext cx="6207148" cy="584776"/>
          </a:xfrm>
          <a:prstGeom prst="rect">
            <a:avLst/>
          </a:prstGeom>
          <a:noFill/>
        </p:spPr>
        <p:txBody>
          <a:bodyPr wrap="none" rtlCol="0">
            <a:spAutoFit/>
          </a:bodyPr>
          <a:lstStyle/>
          <a:p>
            <a:r>
              <a:rPr lang="en-US" sz="3200" dirty="0" smtClean="0"/>
              <a:t>Acousto-optic pulse shaping for CPA</a:t>
            </a:r>
            <a:endParaRPr lang="en-US" sz="3200" dirty="0"/>
          </a:p>
        </p:txBody>
      </p:sp>
      <p:sp>
        <p:nvSpPr>
          <p:cNvPr id="10" name="TextBox 9"/>
          <p:cNvSpPr txBox="1"/>
          <p:nvPr/>
        </p:nvSpPr>
        <p:spPr>
          <a:xfrm>
            <a:off x="575733" y="3117858"/>
            <a:ext cx="8566680" cy="461665"/>
          </a:xfrm>
          <a:prstGeom prst="rect">
            <a:avLst/>
          </a:prstGeom>
          <a:noFill/>
        </p:spPr>
        <p:txBody>
          <a:bodyPr wrap="square" rtlCol="0">
            <a:spAutoFit/>
          </a:bodyPr>
          <a:lstStyle/>
          <a:p>
            <a:r>
              <a:rPr lang="en-US" sz="2400" dirty="0" smtClean="0"/>
              <a:t>Rearranging we get:</a:t>
            </a:r>
            <a:endParaRPr lang="en-US" sz="2400" dirty="0"/>
          </a:p>
        </p:txBody>
      </p:sp>
      <p:sp>
        <p:nvSpPr>
          <p:cNvPr id="11" name="TextBox 10"/>
          <p:cNvSpPr txBox="1"/>
          <p:nvPr/>
        </p:nvSpPr>
        <p:spPr>
          <a:xfrm>
            <a:off x="577320" y="4352185"/>
            <a:ext cx="8566680" cy="461665"/>
          </a:xfrm>
          <a:prstGeom prst="rect">
            <a:avLst/>
          </a:prstGeom>
          <a:noFill/>
        </p:spPr>
        <p:txBody>
          <a:bodyPr wrap="square" rtlCol="0">
            <a:spAutoFit/>
          </a:bodyPr>
          <a:lstStyle/>
          <a:p>
            <a:r>
              <a:rPr lang="en-US" sz="2400" dirty="0" smtClean="0"/>
              <a:t>And then:</a:t>
            </a:r>
            <a:endParaRPr lang="en-US" sz="2400" dirty="0"/>
          </a:p>
        </p:txBody>
      </p:sp>
      <p:pic>
        <p:nvPicPr>
          <p:cNvPr id="2" name="Picture 1"/>
          <p:cNvPicPr>
            <a:picLocks noChangeAspect="1"/>
          </p:cNvPicPr>
          <p:nvPr/>
        </p:nvPicPr>
        <p:blipFill>
          <a:blip r:embed="rId2"/>
          <a:stretch>
            <a:fillRect/>
          </a:stretch>
        </p:blipFill>
        <p:spPr>
          <a:xfrm>
            <a:off x="1910314" y="1925750"/>
            <a:ext cx="5396419" cy="1192108"/>
          </a:xfrm>
          <a:prstGeom prst="rect">
            <a:avLst/>
          </a:prstGeom>
        </p:spPr>
      </p:pic>
      <p:pic>
        <p:nvPicPr>
          <p:cNvPr id="3" name="Picture 2"/>
          <p:cNvPicPr>
            <a:picLocks noChangeAspect="1"/>
          </p:cNvPicPr>
          <p:nvPr/>
        </p:nvPicPr>
        <p:blipFill>
          <a:blip r:embed="rId3"/>
          <a:stretch>
            <a:fillRect/>
          </a:stretch>
        </p:blipFill>
        <p:spPr>
          <a:xfrm>
            <a:off x="2548466" y="3579523"/>
            <a:ext cx="4258733" cy="916436"/>
          </a:xfrm>
          <a:prstGeom prst="rect">
            <a:avLst/>
          </a:prstGeom>
        </p:spPr>
      </p:pic>
      <p:pic>
        <p:nvPicPr>
          <p:cNvPr id="4" name="Picture 3"/>
          <p:cNvPicPr>
            <a:picLocks noChangeAspect="1"/>
          </p:cNvPicPr>
          <p:nvPr/>
        </p:nvPicPr>
        <p:blipFill>
          <a:blip r:embed="rId4"/>
          <a:stretch>
            <a:fillRect/>
          </a:stretch>
        </p:blipFill>
        <p:spPr>
          <a:xfrm>
            <a:off x="1727200" y="5077751"/>
            <a:ext cx="5554134" cy="1414732"/>
          </a:xfrm>
          <a:prstGeom prst="rect">
            <a:avLst/>
          </a:prstGeom>
        </p:spPr>
      </p:pic>
      <p:sp>
        <p:nvSpPr>
          <p:cNvPr id="12" name="TextBox 11"/>
          <p:cNvSpPr txBox="1"/>
          <p:nvPr/>
        </p:nvSpPr>
        <p:spPr>
          <a:xfrm>
            <a:off x="685799" y="1255875"/>
            <a:ext cx="8566680" cy="461665"/>
          </a:xfrm>
          <a:prstGeom prst="rect">
            <a:avLst/>
          </a:prstGeom>
          <a:noFill/>
        </p:spPr>
        <p:txBody>
          <a:bodyPr wrap="square" rtlCol="0">
            <a:spAutoFit/>
          </a:bodyPr>
          <a:lstStyle/>
          <a:p>
            <a:r>
              <a:rPr lang="en-US" sz="2400" dirty="0" smtClean="0"/>
              <a:t>For momentum matching with perfect phase matching:</a:t>
            </a:r>
            <a:endParaRPr lang="en-US" sz="2400" dirty="0"/>
          </a:p>
        </p:txBody>
      </p:sp>
    </p:spTree>
    <p:extLst>
      <p:ext uri="{BB962C8B-B14F-4D97-AF65-F5344CB8AC3E}">
        <p14:creationId xmlns:p14="http://schemas.microsoft.com/office/powerpoint/2010/main" val="28692601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27200" y="440267"/>
            <a:ext cx="6207148" cy="584776"/>
          </a:xfrm>
          <a:prstGeom prst="rect">
            <a:avLst/>
          </a:prstGeom>
          <a:noFill/>
        </p:spPr>
        <p:txBody>
          <a:bodyPr wrap="none" rtlCol="0">
            <a:spAutoFit/>
          </a:bodyPr>
          <a:lstStyle/>
          <a:p>
            <a:r>
              <a:rPr lang="en-US" sz="3200" dirty="0" smtClean="0"/>
              <a:t>Acousto-optic pulse shaping for CPA</a:t>
            </a:r>
            <a:endParaRPr lang="en-US" sz="3200" dirty="0"/>
          </a:p>
        </p:txBody>
      </p:sp>
      <p:sp>
        <p:nvSpPr>
          <p:cNvPr id="10" name="TextBox 9"/>
          <p:cNvSpPr txBox="1"/>
          <p:nvPr/>
        </p:nvSpPr>
        <p:spPr>
          <a:xfrm>
            <a:off x="203200" y="2739126"/>
            <a:ext cx="8566680" cy="830997"/>
          </a:xfrm>
          <a:prstGeom prst="rect">
            <a:avLst/>
          </a:prstGeom>
          <a:noFill/>
        </p:spPr>
        <p:txBody>
          <a:bodyPr wrap="square" rtlCol="0">
            <a:spAutoFit/>
          </a:bodyPr>
          <a:lstStyle/>
          <a:p>
            <a:r>
              <a:rPr lang="en-US" sz="2400" dirty="0" smtClean="0"/>
              <a:t>Because of the conservation of information between acoustic and optical signals, we have:</a:t>
            </a:r>
            <a:endParaRPr lang="en-US" sz="2400" dirty="0"/>
          </a:p>
        </p:txBody>
      </p:sp>
      <p:sp>
        <p:nvSpPr>
          <p:cNvPr id="11" name="TextBox 10"/>
          <p:cNvSpPr txBox="1"/>
          <p:nvPr/>
        </p:nvSpPr>
        <p:spPr>
          <a:xfrm>
            <a:off x="0" y="5066081"/>
            <a:ext cx="9144000" cy="1569660"/>
          </a:xfrm>
          <a:prstGeom prst="rect">
            <a:avLst/>
          </a:prstGeom>
          <a:noFill/>
        </p:spPr>
        <p:txBody>
          <a:bodyPr wrap="square" rtlCol="0">
            <a:spAutoFit/>
          </a:bodyPr>
          <a:lstStyle/>
          <a:p>
            <a:r>
              <a:rPr lang="en-US" sz="2400" dirty="0" smtClean="0"/>
              <a:t>Where </a:t>
            </a:r>
            <a:r>
              <a:rPr lang="en-US" sz="2400" dirty="0" err="1" smtClean="0"/>
              <a:t>B</a:t>
            </a:r>
            <a:r>
              <a:rPr lang="en-US" sz="2400" baseline="-25000" dirty="0" err="1" smtClean="0"/>
              <a:t>ac</a:t>
            </a:r>
            <a:r>
              <a:rPr lang="en-US" sz="2400" dirty="0" smtClean="0"/>
              <a:t> and </a:t>
            </a:r>
            <a:r>
              <a:rPr lang="en-US" sz="2400" dirty="0" err="1" smtClean="0"/>
              <a:t>B</a:t>
            </a:r>
            <a:r>
              <a:rPr lang="en-US" sz="2400" baseline="-25000" dirty="0" err="1" smtClean="0"/>
              <a:t>opt</a:t>
            </a:r>
            <a:r>
              <a:rPr lang="en-US" sz="2400" dirty="0" smtClean="0"/>
              <a:t> are the acoustic and optical bandwidths respectively</a:t>
            </a:r>
          </a:p>
          <a:p>
            <a:r>
              <a:rPr lang="en-US" sz="2400" dirty="0" smtClean="0"/>
              <a:t> </a:t>
            </a:r>
          </a:p>
          <a:p>
            <a:r>
              <a:rPr lang="en-US" sz="2400" dirty="0" smtClean="0"/>
              <a:t>and </a:t>
            </a:r>
            <a:r>
              <a:rPr lang="en-US" sz="2400" dirty="0" err="1" smtClean="0"/>
              <a:t>T</a:t>
            </a:r>
            <a:r>
              <a:rPr lang="en-US" sz="2400" baseline="-25000" dirty="0" err="1" smtClean="0"/>
              <a:t>ac</a:t>
            </a:r>
            <a:r>
              <a:rPr lang="en-US" sz="2400" dirty="0" smtClean="0"/>
              <a:t> </a:t>
            </a:r>
            <a:r>
              <a:rPr lang="en-US" sz="2400" dirty="0"/>
              <a:t>and </a:t>
            </a:r>
            <a:r>
              <a:rPr lang="en-US" sz="2400" dirty="0" err="1" smtClean="0"/>
              <a:t>T</a:t>
            </a:r>
            <a:r>
              <a:rPr lang="en-US" sz="2400" baseline="-25000" dirty="0" err="1" smtClean="0"/>
              <a:t>opt</a:t>
            </a:r>
            <a:r>
              <a:rPr lang="en-US" sz="2400" dirty="0" smtClean="0"/>
              <a:t> </a:t>
            </a:r>
            <a:r>
              <a:rPr lang="en-US" sz="2400" dirty="0"/>
              <a:t>are the acoustic and optical </a:t>
            </a:r>
            <a:r>
              <a:rPr lang="en-US" sz="2400" dirty="0" err="1" smtClean="0"/>
              <a:t>pulsewidths</a:t>
            </a:r>
            <a:r>
              <a:rPr lang="en-US" sz="2400" dirty="0" smtClean="0"/>
              <a:t> </a:t>
            </a:r>
            <a:r>
              <a:rPr lang="en-US" sz="2400" dirty="0"/>
              <a:t>respectively </a:t>
            </a:r>
          </a:p>
          <a:p>
            <a:endParaRPr lang="en-US" sz="2400" dirty="0"/>
          </a:p>
        </p:txBody>
      </p:sp>
      <p:pic>
        <p:nvPicPr>
          <p:cNvPr id="4" name="Picture 3"/>
          <p:cNvPicPr>
            <a:picLocks noChangeAspect="1"/>
          </p:cNvPicPr>
          <p:nvPr/>
        </p:nvPicPr>
        <p:blipFill>
          <a:blip r:embed="rId2"/>
          <a:stretch>
            <a:fillRect/>
          </a:stretch>
        </p:blipFill>
        <p:spPr>
          <a:xfrm>
            <a:off x="1879600" y="1132873"/>
            <a:ext cx="5241947" cy="1335213"/>
          </a:xfrm>
          <a:prstGeom prst="rect">
            <a:avLst/>
          </a:prstGeom>
        </p:spPr>
      </p:pic>
      <p:pic>
        <p:nvPicPr>
          <p:cNvPr id="5" name="Picture 4"/>
          <p:cNvPicPr>
            <a:picLocks noChangeAspect="1"/>
          </p:cNvPicPr>
          <p:nvPr/>
        </p:nvPicPr>
        <p:blipFill>
          <a:blip r:embed="rId3"/>
          <a:stretch>
            <a:fillRect/>
          </a:stretch>
        </p:blipFill>
        <p:spPr>
          <a:xfrm>
            <a:off x="3132667" y="3570123"/>
            <a:ext cx="2747432" cy="1201419"/>
          </a:xfrm>
          <a:prstGeom prst="rect">
            <a:avLst/>
          </a:prstGeom>
        </p:spPr>
      </p:pic>
    </p:spTree>
    <p:extLst>
      <p:ext uri="{BB962C8B-B14F-4D97-AF65-F5344CB8AC3E}">
        <p14:creationId xmlns:p14="http://schemas.microsoft.com/office/powerpoint/2010/main" val="35065190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27200" y="440267"/>
            <a:ext cx="6207148" cy="584776"/>
          </a:xfrm>
          <a:prstGeom prst="rect">
            <a:avLst/>
          </a:prstGeom>
          <a:noFill/>
        </p:spPr>
        <p:txBody>
          <a:bodyPr wrap="none" rtlCol="0">
            <a:spAutoFit/>
          </a:bodyPr>
          <a:lstStyle/>
          <a:p>
            <a:r>
              <a:rPr lang="en-US" sz="3200" dirty="0" smtClean="0"/>
              <a:t>Acousto-optic pulse shaping for CPA</a:t>
            </a:r>
            <a:endParaRPr lang="en-US" sz="3200" dirty="0"/>
          </a:p>
        </p:txBody>
      </p:sp>
      <p:sp>
        <p:nvSpPr>
          <p:cNvPr id="11" name="TextBox 10"/>
          <p:cNvSpPr txBox="1"/>
          <p:nvPr/>
        </p:nvSpPr>
        <p:spPr>
          <a:xfrm>
            <a:off x="321733" y="4913681"/>
            <a:ext cx="8483600" cy="1569660"/>
          </a:xfrm>
          <a:prstGeom prst="rect">
            <a:avLst/>
          </a:prstGeom>
          <a:noFill/>
        </p:spPr>
        <p:txBody>
          <a:bodyPr wrap="square" rtlCol="0">
            <a:spAutoFit/>
          </a:bodyPr>
          <a:lstStyle/>
          <a:p>
            <a:r>
              <a:rPr lang="en-US" sz="2400" dirty="0" smtClean="0"/>
              <a:t>Assuming linear chirps given by B/T, then this relation gives the relation between the linear chirp of the optical wave and that of the acoustic wave that would imprint the chirp on the Fourier Transform limited pulse.</a:t>
            </a:r>
            <a:endParaRPr lang="en-US" sz="2400" dirty="0"/>
          </a:p>
        </p:txBody>
      </p:sp>
      <p:pic>
        <p:nvPicPr>
          <p:cNvPr id="5" name="Picture 4"/>
          <p:cNvPicPr>
            <a:picLocks noChangeAspect="1"/>
          </p:cNvPicPr>
          <p:nvPr/>
        </p:nvPicPr>
        <p:blipFill>
          <a:blip r:embed="rId2"/>
          <a:stretch>
            <a:fillRect/>
          </a:stretch>
        </p:blipFill>
        <p:spPr>
          <a:xfrm>
            <a:off x="897467" y="1245178"/>
            <a:ext cx="2256366" cy="986682"/>
          </a:xfrm>
          <a:prstGeom prst="rect">
            <a:avLst/>
          </a:prstGeom>
        </p:spPr>
      </p:pic>
      <p:pic>
        <p:nvPicPr>
          <p:cNvPr id="2" name="Picture 1"/>
          <p:cNvPicPr>
            <a:picLocks noChangeAspect="1"/>
          </p:cNvPicPr>
          <p:nvPr/>
        </p:nvPicPr>
        <p:blipFill>
          <a:blip r:embed="rId3"/>
          <a:stretch>
            <a:fillRect/>
          </a:stretch>
        </p:blipFill>
        <p:spPr>
          <a:xfrm>
            <a:off x="2713566" y="3340100"/>
            <a:ext cx="3788832" cy="1167220"/>
          </a:xfrm>
          <a:prstGeom prst="rect">
            <a:avLst/>
          </a:prstGeom>
        </p:spPr>
      </p:pic>
      <p:pic>
        <p:nvPicPr>
          <p:cNvPr id="9" name="Picture 8"/>
          <p:cNvPicPr>
            <a:picLocks noChangeAspect="1"/>
          </p:cNvPicPr>
          <p:nvPr/>
        </p:nvPicPr>
        <p:blipFill>
          <a:blip r:embed="rId4"/>
          <a:stretch>
            <a:fillRect/>
          </a:stretch>
        </p:blipFill>
        <p:spPr>
          <a:xfrm>
            <a:off x="4252138" y="1245178"/>
            <a:ext cx="4737875" cy="1206817"/>
          </a:xfrm>
          <a:prstGeom prst="rect">
            <a:avLst/>
          </a:prstGeom>
        </p:spPr>
      </p:pic>
      <p:sp>
        <p:nvSpPr>
          <p:cNvPr id="12" name="TextBox 11"/>
          <p:cNvSpPr txBox="1"/>
          <p:nvPr/>
        </p:nvSpPr>
        <p:spPr>
          <a:xfrm>
            <a:off x="321733" y="2501131"/>
            <a:ext cx="8229600" cy="461665"/>
          </a:xfrm>
          <a:prstGeom prst="rect">
            <a:avLst/>
          </a:prstGeom>
          <a:noFill/>
        </p:spPr>
        <p:txBody>
          <a:bodyPr wrap="square" rtlCol="0">
            <a:spAutoFit/>
          </a:bodyPr>
          <a:lstStyle/>
          <a:p>
            <a:r>
              <a:rPr lang="en-US" sz="2400" dirty="0" smtClean="0"/>
              <a:t>Combining these two expressions gives:</a:t>
            </a:r>
          </a:p>
        </p:txBody>
      </p:sp>
    </p:spTree>
    <p:extLst>
      <p:ext uri="{BB962C8B-B14F-4D97-AF65-F5344CB8AC3E}">
        <p14:creationId xmlns:p14="http://schemas.microsoft.com/office/powerpoint/2010/main" val="85427723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SA Image" descr="OSA Image"/>
          <p:cNvPicPr>
            <a:picLocks noChangeAspect="1"/>
          </p:cNvPicPr>
          <p:nvPr/>
        </p:nvPicPr>
        <p:blipFill>
          <a:blip r:embed="rId2"/>
          <a:stretch>
            <a:fillRect/>
          </a:stretch>
        </p:blipFill>
        <p:spPr>
          <a:xfrm>
            <a:off x="234950" y="1176867"/>
            <a:ext cx="8572500" cy="3810000"/>
          </a:xfrm>
          <a:prstGeom prst="rect">
            <a:avLst/>
          </a:prstGeom>
        </p:spPr>
      </p:pic>
      <p:sp>
        <p:nvSpPr>
          <p:cNvPr id="5" name="TextBox 4"/>
          <p:cNvSpPr txBox="1"/>
          <p:nvPr/>
        </p:nvSpPr>
        <p:spPr>
          <a:xfrm>
            <a:off x="1" y="5207734"/>
            <a:ext cx="9330266" cy="1631216"/>
          </a:xfrm>
          <a:prstGeom prst="rect">
            <a:avLst/>
          </a:prstGeom>
        </p:spPr>
        <p:txBody>
          <a:bodyPr wrap="square" lIns="91440" tIns="45720" rIns="91440" bIns="45720" numCol="1" rtlCol="0">
            <a:spAutoFit/>
          </a:bodyPr>
          <a:lstStyle/>
          <a:p>
            <a:pPr marL="0" marR="0" lvl="0" indent="0" algn="l" fontAlgn="base"/>
            <a:r>
              <a:rPr sz="2000" b="1" i="0" u="none" strike="noStrike" kern="1200" dirty="0">
                <a:solidFill>
                  <a:srgbClr val="000000"/>
                </a:solidFill>
                <a:latin typeface="Calibri"/>
              </a:rPr>
              <a:t>
</a:t>
            </a:r>
            <a:r>
              <a:rPr sz="2000" b="0" i="0" u="none" strike="noStrike" kern="1200" dirty="0">
                <a:solidFill>
                  <a:srgbClr val="000000"/>
                </a:solidFill>
                <a:latin typeface="Calibri"/>
              </a:rPr>
              <a:t>F. Verluise, V. Laude, Z. Cheng, Ch. Spielmann, P. Tournois, "Amplitude and phase control of ultrashort pulses by use of an acousto-optic programmable dispersive filter: pulse compression and shaping," Opt. Lett. </a:t>
            </a:r>
            <a:r>
              <a:rPr sz="2000" b="1" i="0" u="none" strike="noStrike" kern="1200" dirty="0">
                <a:solidFill>
                  <a:srgbClr val="000000"/>
                </a:solidFill>
                <a:latin typeface="Calibri"/>
              </a:rPr>
              <a:t> 25, </a:t>
            </a:r>
            <a:r>
              <a:rPr sz="2000" b="0" i="0" u="none" strike="noStrike" kern="1200" dirty="0">
                <a:solidFill>
                  <a:srgbClr val="000000"/>
                </a:solidFill>
                <a:latin typeface="Calibri"/>
              </a:rPr>
              <a:t> 575-577 (2000); 
</a:t>
            </a:r>
            <a:r>
              <a:rPr sz="2000" b="0" i="0" u="none" strike="noStrike" kern="1200" dirty="0">
                <a:solidFill>
                  <a:srgbClr val="000000"/>
                </a:solidFill>
                <a:latin typeface="Calibri"/>
                <a:hlinkClick r:id="rId3" tooltip="ol-25-8-575"/>
              </a:rPr>
              <a:t> https://www.osapublishing.org/ol/abstract.cfm?uri=ol-25-8-575</a:t>
            </a:r>
          </a:p>
        </p:txBody>
      </p:sp>
      <p:sp>
        <p:nvSpPr>
          <p:cNvPr id="6" name="TextBox 5"/>
          <p:cNvSpPr txBox="1"/>
          <p:nvPr/>
        </p:nvSpPr>
        <p:spPr>
          <a:xfrm>
            <a:off x="1345118" y="287867"/>
            <a:ext cx="6207148" cy="584776"/>
          </a:xfrm>
          <a:prstGeom prst="rect">
            <a:avLst/>
          </a:prstGeom>
          <a:noFill/>
        </p:spPr>
        <p:txBody>
          <a:bodyPr wrap="none" rtlCol="0">
            <a:spAutoFit/>
          </a:bodyPr>
          <a:lstStyle/>
          <a:p>
            <a:r>
              <a:rPr lang="en-US" sz="3200" dirty="0" smtClean="0"/>
              <a:t>Acousto-optic pulse shaping for CPA</a:t>
            </a:r>
            <a:endParaRPr lang="en-US" sz="3200" dirty="0"/>
          </a:p>
        </p:txBody>
      </p:sp>
    </p:spTree>
    <p:extLst>
      <p:ext uri="{BB962C8B-B14F-4D97-AF65-F5344CB8AC3E}">
        <p14:creationId xmlns:p14="http://schemas.microsoft.com/office/powerpoint/2010/main" val="33347441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1366" y="1082429"/>
            <a:ext cx="5930900" cy="5098237"/>
          </a:xfrm>
          <a:prstGeom prst="rect">
            <a:avLst/>
          </a:prstGeom>
        </p:spPr>
      </p:pic>
      <p:sp>
        <p:nvSpPr>
          <p:cNvPr id="5" name="TextBox 4"/>
          <p:cNvSpPr txBox="1"/>
          <p:nvPr/>
        </p:nvSpPr>
        <p:spPr>
          <a:xfrm>
            <a:off x="1345118" y="287867"/>
            <a:ext cx="6207148" cy="584776"/>
          </a:xfrm>
          <a:prstGeom prst="rect">
            <a:avLst/>
          </a:prstGeom>
          <a:noFill/>
        </p:spPr>
        <p:txBody>
          <a:bodyPr wrap="none" rtlCol="0">
            <a:spAutoFit/>
          </a:bodyPr>
          <a:lstStyle/>
          <a:p>
            <a:r>
              <a:rPr lang="en-US" sz="3200" dirty="0" smtClean="0"/>
              <a:t>Acousto-optic pulse shaping for CPA</a:t>
            </a:r>
            <a:endParaRPr lang="en-US" sz="3200" dirty="0"/>
          </a:p>
        </p:txBody>
      </p:sp>
      <p:sp>
        <p:nvSpPr>
          <p:cNvPr id="6" name="TextBox 5"/>
          <p:cNvSpPr txBox="1"/>
          <p:nvPr/>
        </p:nvSpPr>
        <p:spPr>
          <a:xfrm>
            <a:off x="237067" y="6180666"/>
            <a:ext cx="8703733" cy="646331"/>
          </a:xfrm>
          <a:prstGeom prst="rect">
            <a:avLst/>
          </a:prstGeom>
          <a:noFill/>
        </p:spPr>
        <p:txBody>
          <a:bodyPr wrap="square" rtlCol="0">
            <a:spAutoFit/>
          </a:bodyPr>
          <a:lstStyle/>
          <a:p>
            <a:r>
              <a:rPr lang="en-US" dirty="0" smtClean="0"/>
              <a:t>“Acousto-optic programmable </a:t>
            </a:r>
            <a:r>
              <a:rPr lang="en-US" dirty="0" err="1" smtClean="0"/>
              <a:t>dispersivefilter</a:t>
            </a:r>
            <a:r>
              <a:rPr lang="en-US" dirty="0" smtClean="0"/>
              <a:t> for adaptive compensation of group delay time dispersion in laser systems”, P. </a:t>
            </a:r>
            <a:r>
              <a:rPr lang="en-US" dirty="0" err="1" smtClean="0"/>
              <a:t>Tournois</a:t>
            </a:r>
            <a:r>
              <a:rPr lang="en-US" dirty="0" smtClean="0"/>
              <a:t>, Opt. </a:t>
            </a:r>
            <a:r>
              <a:rPr lang="en-US" dirty="0" err="1" smtClean="0"/>
              <a:t>Commun</a:t>
            </a:r>
            <a:r>
              <a:rPr lang="en-US" dirty="0" smtClean="0"/>
              <a:t>. 140, 245-249, 1997</a:t>
            </a:r>
            <a:endParaRPr lang="en-US" dirty="0"/>
          </a:p>
        </p:txBody>
      </p:sp>
    </p:spTree>
    <p:extLst>
      <p:ext uri="{BB962C8B-B14F-4D97-AF65-F5344CB8AC3E}">
        <p14:creationId xmlns:p14="http://schemas.microsoft.com/office/powerpoint/2010/main" val="21868989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12800" y="643879"/>
            <a:ext cx="7179734" cy="5715709"/>
          </a:xfrm>
          <a:prstGeom prst="rect">
            <a:avLst/>
          </a:prstGeom>
        </p:spPr>
      </p:pic>
      <p:sp>
        <p:nvSpPr>
          <p:cNvPr id="7" name="TextBox 6"/>
          <p:cNvSpPr txBox="1"/>
          <p:nvPr/>
        </p:nvSpPr>
        <p:spPr>
          <a:xfrm>
            <a:off x="2675467" y="351491"/>
            <a:ext cx="3580828" cy="584776"/>
          </a:xfrm>
          <a:prstGeom prst="rect">
            <a:avLst/>
          </a:prstGeom>
          <a:noFill/>
        </p:spPr>
        <p:txBody>
          <a:bodyPr wrap="none" rtlCol="0">
            <a:spAutoFit/>
          </a:bodyPr>
          <a:lstStyle/>
          <a:p>
            <a:r>
              <a:rPr lang="en-US" sz="3200" dirty="0" smtClean="0"/>
              <a:t>Chirp Compensation</a:t>
            </a:r>
            <a:endParaRPr lang="en-US" sz="3200" dirty="0"/>
          </a:p>
        </p:txBody>
      </p:sp>
      <p:sp>
        <p:nvSpPr>
          <p:cNvPr id="8" name="TextBox 7"/>
          <p:cNvSpPr txBox="1"/>
          <p:nvPr/>
        </p:nvSpPr>
        <p:spPr>
          <a:xfrm>
            <a:off x="237067" y="6027003"/>
            <a:ext cx="8736013" cy="830997"/>
          </a:xfrm>
          <a:prstGeom prst="rect">
            <a:avLst/>
          </a:prstGeom>
          <a:noFill/>
        </p:spPr>
        <p:txBody>
          <a:bodyPr wrap="square" rtlCol="0">
            <a:spAutoFit/>
          </a:bodyPr>
          <a:lstStyle/>
          <a:p>
            <a:r>
              <a:rPr lang="en-US" sz="2400" dirty="0" smtClean="0"/>
              <a:t>“A Review of Cavity Design for Kerr Lens Mode-Locked Solid-State Laser”, S. </a:t>
            </a:r>
            <a:r>
              <a:rPr lang="en-US" sz="2400" dirty="0" err="1" smtClean="0"/>
              <a:t>Yefet</a:t>
            </a:r>
            <a:r>
              <a:rPr lang="en-US" sz="2400" dirty="0" smtClean="0"/>
              <a:t> and A. </a:t>
            </a:r>
            <a:r>
              <a:rPr lang="en-US" sz="2400" dirty="0" err="1" smtClean="0"/>
              <a:t>Pe’er</a:t>
            </a:r>
            <a:r>
              <a:rPr lang="en-US" sz="2400" dirty="0" smtClean="0"/>
              <a:t>, Appl. Sci. @013, 3(4), 694-724</a:t>
            </a:r>
            <a:endParaRPr lang="en-US" sz="2400" dirty="0"/>
          </a:p>
        </p:txBody>
      </p:sp>
    </p:spTree>
    <p:extLst>
      <p:ext uri="{BB962C8B-B14F-4D97-AF65-F5344CB8AC3E}">
        <p14:creationId xmlns:p14="http://schemas.microsoft.com/office/powerpoint/2010/main" val="366259195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099" y="4729107"/>
            <a:ext cx="3407834" cy="1908759"/>
          </a:xfrm>
          <a:prstGeom prst="rect">
            <a:avLst/>
          </a:prstGeom>
        </p:spPr>
      </p:pic>
      <p:pic>
        <p:nvPicPr>
          <p:cNvPr id="5" name="Picture 4"/>
          <p:cNvPicPr>
            <a:picLocks noChangeAspect="1"/>
          </p:cNvPicPr>
          <p:nvPr/>
        </p:nvPicPr>
        <p:blipFill>
          <a:blip r:embed="rId3"/>
          <a:stretch>
            <a:fillRect/>
          </a:stretch>
        </p:blipFill>
        <p:spPr>
          <a:xfrm>
            <a:off x="6045200" y="4927598"/>
            <a:ext cx="2590799" cy="1563413"/>
          </a:xfrm>
          <a:prstGeom prst="rect">
            <a:avLst/>
          </a:prstGeom>
        </p:spPr>
      </p:pic>
      <p:sp>
        <p:nvSpPr>
          <p:cNvPr id="6" name="TextBox 5"/>
          <p:cNvSpPr txBox="1"/>
          <p:nvPr/>
        </p:nvSpPr>
        <p:spPr>
          <a:xfrm>
            <a:off x="3210693" y="3671087"/>
            <a:ext cx="3205212" cy="923330"/>
          </a:xfrm>
          <a:prstGeom prst="rect">
            <a:avLst/>
          </a:prstGeom>
          <a:noFill/>
        </p:spPr>
        <p:txBody>
          <a:bodyPr wrap="none" rtlCol="0">
            <a:spAutoFit/>
          </a:bodyPr>
          <a:lstStyle/>
          <a:p>
            <a:r>
              <a:rPr lang="en-US" sz="5400" b="1" dirty="0" smtClean="0"/>
              <a:t>Thank You</a:t>
            </a:r>
            <a:endParaRPr lang="en-US" sz="5400" b="1" dirty="0"/>
          </a:p>
        </p:txBody>
      </p:sp>
      <p:pic>
        <p:nvPicPr>
          <p:cNvPr id="9" name="Picture 8"/>
          <p:cNvPicPr>
            <a:picLocks noChangeAspect="1"/>
          </p:cNvPicPr>
          <p:nvPr/>
        </p:nvPicPr>
        <p:blipFill>
          <a:blip r:embed="rId4"/>
          <a:stretch>
            <a:fillRect/>
          </a:stretch>
        </p:blipFill>
        <p:spPr>
          <a:xfrm>
            <a:off x="1353984" y="122325"/>
            <a:ext cx="6696857" cy="3548762"/>
          </a:xfrm>
          <a:prstGeom prst="rect">
            <a:avLst/>
          </a:prstGeom>
        </p:spPr>
      </p:pic>
    </p:spTree>
    <p:extLst>
      <p:ext uri="{BB962C8B-B14F-4D97-AF65-F5344CB8AC3E}">
        <p14:creationId xmlns:p14="http://schemas.microsoft.com/office/powerpoint/2010/main" val="1439722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7213" y="1217173"/>
            <a:ext cx="8585200" cy="832976"/>
          </a:xfrm>
          <a:prstGeom prst="rect">
            <a:avLst/>
          </a:prstGeom>
        </p:spPr>
      </p:pic>
      <p:sp>
        <p:nvSpPr>
          <p:cNvPr id="7" name="TextBox 6"/>
          <p:cNvSpPr txBox="1"/>
          <p:nvPr/>
        </p:nvSpPr>
        <p:spPr>
          <a:xfrm>
            <a:off x="2381380" y="347922"/>
            <a:ext cx="4382931" cy="584776"/>
          </a:xfrm>
          <a:prstGeom prst="rect">
            <a:avLst/>
          </a:prstGeom>
          <a:noFill/>
        </p:spPr>
        <p:txBody>
          <a:bodyPr wrap="none" rtlCol="0">
            <a:spAutoFit/>
          </a:bodyPr>
          <a:lstStyle/>
          <a:p>
            <a:r>
              <a:rPr lang="en-US" sz="3200" dirty="0" smtClean="0"/>
              <a:t>Higher Order  Dispersion</a:t>
            </a:r>
            <a:endParaRPr lang="en-US" sz="3200" dirty="0"/>
          </a:p>
        </p:txBody>
      </p:sp>
      <p:sp>
        <p:nvSpPr>
          <p:cNvPr id="5" name="TextBox 4"/>
          <p:cNvSpPr txBox="1"/>
          <p:nvPr/>
        </p:nvSpPr>
        <p:spPr>
          <a:xfrm>
            <a:off x="829734" y="2927806"/>
            <a:ext cx="7700816" cy="2308324"/>
          </a:xfrm>
          <a:prstGeom prst="rect">
            <a:avLst/>
          </a:prstGeom>
          <a:noFill/>
        </p:spPr>
        <p:txBody>
          <a:bodyPr wrap="square" rtlCol="0">
            <a:spAutoFit/>
          </a:bodyPr>
          <a:lstStyle/>
          <a:p>
            <a:r>
              <a:rPr lang="en-US" sz="2400" dirty="0" smtClean="0"/>
              <a:t>If you use a grating dispersion line to compensate for the material GVD, </a:t>
            </a:r>
            <a:r>
              <a:rPr lang="en-US" sz="2400" dirty="0" err="1" smtClean="0"/>
              <a:t>ie</a:t>
            </a:r>
            <a:r>
              <a:rPr lang="en-US" sz="2400" dirty="0" smtClean="0"/>
              <a:t>. the second order term, then the third order terms will not cancel.</a:t>
            </a:r>
          </a:p>
          <a:p>
            <a:endParaRPr lang="en-US" sz="2400" dirty="0" smtClean="0"/>
          </a:p>
          <a:p>
            <a:r>
              <a:rPr lang="en-US" sz="2400" dirty="0" smtClean="0"/>
              <a:t>The ratio of the third order to second order dispersion is different for each type of dispersion</a:t>
            </a:r>
            <a:endParaRPr lang="en-US" sz="2400" dirty="0"/>
          </a:p>
        </p:txBody>
      </p:sp>
    </p:spTree>
    <p:extLst>
      <p:ext uri="{BB962C8B-B14F-4D97-AF65-F5344CB8AC3E}">
        <p14:creationId xmlns:p14="http://schemas.microsoft.com/office/powerpoint/2010/main" val="5688572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1380" y="347922"/>
            <a:ext cx="4382931" cy="584776"/>
          </a:xfrm>
          <a:prstGeom prst="rect">
            <a:avLst/>
          </a:prstGeom>
          <a:noFill/>
        </p:spPr>
        <p:txBody>
          <a:bodyPr wrap="none" rtlCol="0">
            <a:spAutoFit/>
          </a:bodyPr>
          <a:lstStyle/>
          <a:p>
            <a:r>
              <a:rPr lang="en-US" sz="3200" dirty="0" smtClean="0"/>
              <a:t>Higher Order  Dispersion</a:t>
            </a:r>
            <a:endParaRPr lang="en-US" sz="3200" dirty="0"/>
          </a:p>
        </p:txBody>
      </p:sp>
      <p:sp>
        <p:nvSpPr>
          <p:cNvPr id="4" name="TextBox 3"/>
          <p:cNvSpPr txBox="1"/>
          <p:nvPr/>
        </p:nvSpPr>
        <p:spPr>
          <a:xfrm>
            <a:off x="423333" y="1649413"/>
            <a:ext cx="2716910" cy="461665"/>
          </a:xfrm>
          <a:prstGeom prst="rect">
            <a:avLst/>
          </a:prstGeom>
          <a:noFill/>
        </p:spPr>
        <p:txBody>
          <a:bodyPr wrap="none" rtlCol="0">
            <a:spAutoFit/>
          </a:bodyPr>
          <a:lstStyle/>
          <a:p>
            <a:r>
              <a:rPr lang="en-US" sz="2400" dirty="0" smtClean="0"/>
              <a:t>Material Dispersion:</a:t>
            </a:r>
            <a:endParaRPr lang="en-US" sz="2400" dirty="0"/>
          </a:p>
        </p:txBody>
      </p:sp>
      <p:sp>
        <p:nvSpPr>
          <p:cNvPr id="5" name="TextBox 4"/>
          <p:cNvSpPr txBox="1"/>
          <p:nvPr/>
        </p:nvSpPr>
        <p:spPr>
          <a:xfrm>
            <a:off x="423333" y="5349890"/>
            <a:ext cx="8142670" cy="1200328"/>
          </a:xfrm>
          <a:prstGeom prst="rect">
            <a:avLst/>
          </a:prstGeom>
          <a:noFill/>
        </p:spPr>
        <p:txBody>
          <a:bodyPr wrap="square" rtlCol="0">
            <a:spAutoFit/>
          </a:bodyPr>
          <a:lstStyle/>
          <a:p>
            <a:r>
              <a:rPr lang="en-US" sz="2400" dirty="0" smtClean="0"/>
              <a:t>“Analysis of compression of frequency chirped optical pulses by a strongly dispersive grating pair” J.D. McMullen, Appl. Opt. 18, 737-741 (1979)</a:t>
            </a:r>
            <a:endParaRPr lang="en-US" sz="2400" dirty="0"/>
          </a:p>
        </p:txBody>
      </p:sp>
      <p:pic>
        <p:nvPicPr>
          <p:cNvPr id="6" name="Picture 5"/>
          <p:cNvPicPr>
            <a:picLocks noChangeAspect="1"/>
          </p:cNvPicPr>
          <p:nvPr/>
        </p:nvPicPr>
        <p:blipFill rotWithShape="1">
          <a:blip r:embed="rId2"/>
          <a:srcRect t="6287" b="8344"/>
          <a:stretch/>
        </p:blipFill>
        <p:spPr>
          <a:xfrm>
            <a:off x="1408607" y="2163072"/>
            <a:ext cx="3193906" cy="2941200"/>
          </a:xfrm>
          <a:prstGeom prst="rect">
            <a:avLst/>
          </a:prstGeom>
        </p:spPr>
      </p:pic>
      <p:pic>
        <p:nvPicPr>
          <p:cNvPr id="9" name="Picture 8"/>
          <p:cNvPicPr>
            <a:picLocks noChangeAspect="1"/>
          </p:cNvPicPr>
          <p:nvPr/>
        </p:nvPicPr>
        <p:blipFill rotWithShape="1">
          <a:blip r:embed="rId3"/>
          <a:srcRect t="21091" b="17997"/>
          <a:stretch/>
        </p:blipFill>
        <p:spPr>
          <a:xfrm>
            <a:off x="228600" y="918000"/>
            <a:ext cx="8686800" cy="727200"/>
          </a:xfrm>
          <a:prstGeom prst="rect">
            <a:avLst/>
          </a:prstGeom>
        </p:spPr>
      </p:pic>
      <p:sp>
        <p:nvSpPr>
          <p:cNvPr id="2" name="TextBox 1"/>
          <p:cNvSpPr txBox="1"/>
          <p:nvPr/>
        </p:nvSpPr>
        <p:spPr>
          <a:xfrm rot="10800000" flipV="1">
            <a:off x="5176242" y="2924103"/>
            <a:ext cx="3389761" cy="1200328"/>
          </a:xfrm>
          <a:prstGeom prst="rect">
            <a:avLst/>
          </a:prstGeom>
          <a:noFill/>
        </p:spPr>
        <p:txBody>
          <a:bodyPr wrap="square" rtlCol="0">
            <a:spAutoFit/>
          </a:bodyPr>
          <a:lstStyle/>
          <a:p>
            <a:r>
              <a:rPr lang="en-US" sz="2400" dirty="0" smtClean="0"/>
              <a:t>The higher order terms are important for large bandwidths</a:t>
            </a:r>
            <a:endParaRPr lang="en-US" sz="2400" dirty="0"/>
          </a:p>
        </p:txBody>
      </p:sp>
    </p:spTree>
    <p:extLst>
      <p:ext uri="{BB962C8B-B14F-4D97-AF65-F5344CB8AC3E}">
        <p14:creationId xmlns:p14="http://schemas.microsoft.com/office/powerpoint/2010/main" val="901348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1380" y="347922"/>
            <a:ext cx="4382931" cy="584776"/>
          </a:xfrm>
          <a:prstGeom prst="rect">
            <a:avLst/>
          </a:prstGeom>
          <a:noFill/>
        </p:spPr>
        <p:txBody>
          <a:bodyPr wrap="none" rtlCol="0">
            <a:spAutoFit/>
          </a:bodyPr>
          <a:lstStyle/>
          <a:p>
            <a:r>
              <a:rPr lang="en-US" sz="3200" dirty="0" smtClean="0"/>
              <a:t>Higher Order  Dispersion</a:t>
            </a:r>
            <a:endParaRPr lang="en-US" sz="3200" dirty="0"/>
          </a:p>
        </p:txBody>
      </p:sp>
      <p:sp>
        <p:nvSpPr>
          <p:cNvPr id="5" name="TextBox 4"/>
          <p:cNvSpPr txBox="1"/>
          <p:nvPr/>
        </p:nvSpPr>
        <p:spPr>
          <a:xfrm>
            <a:off x="423333" y="5586983"/>
            <a:ext cx="8142670" cy="1200328"/>
          </a:xfrm>
          <a:prstGeom prst="rect">
            <a:avLst/>
          </a:prstGeom>
          <a:noFill/>
        </p:spPr>
        <p:txBody>
          <a:bodyPr wrap="square" rtlCol="0">
            <a:spAutoFit/>
          </a:bodyPr>
          <a:lstStyle/>
          <a:p>
            <a:r>
              <a:rPr lang="en-US" sz="2400" dirty="0" smtClean="0"/>
              <a:t>“Analysis of compression of frequency chirped optical pulses by a strongly dispersive grating pair” J.D. McMullen, Appl. Opt. 18, 737-741 (1979)</a:t>
            </a:r>
            <a:endParaRPr lang="en-US" sz="2400" dirty="0"/>
          </a:p>
        </p:txBody>
      </p:sp>
      <p:sp>
        <p:nvSpPr>
          <p:cNvPr id="8" name="Rectangle 7"/>
          <p:cNvSpPr/>
          <p:nvPr/>
        </p:nvSpPr>
        <p:spPr>
          <a:xfrm>
            <a:off x="224170" y="1414367"/>
            <a:ext cx="2581055" cy="461665"/>
          </a:xfrm>
          <a:prstGeom prst="rect">
            <a:avLst/>
          </a:prstGeom>
        </p:spPr>
        <p:txBody>
          <a:bodyPr wrap="none">
            <a:spAutoFit/>
          </a:bodyPr>
          <a:lstStyle/>
          <a:p>
            <a:r>
              <a:rPr lang="en-US" sz="2400" dirty="0" smtClean="0"/>
              <a:t>Grating Dispersion</a:t>
            </a:r>
            <a:r>
              <a:rPr lang="en-US" sz="2400" dirty="0"/>
              <a:t>:</a:t>
            </a:r>
          </a:p>
        </p:txBody>
      </p:sp>
      <p:pic>
        <p:nvPicPr>
          <p:cNvPr id="10" name="Picture 9"/>
          <p:cNvPicPr>
            <a:picLocks noChangeAspect="1"/>
          </p:cNvPicPr>
          <p:nvPr/>
        </p:nvPicPr>
        <p:blipFill>
          <a:blip r:embed="rId2"/>
          <a:stretch>
            <a:fillRect/>
          </a:stretch>
        </p:blipFill>
        <p:spPr>
          <a:xfrm>
            <a:off x="423333" y="2127562"/>
            <a:ext cx="9144000" cy="3305471"/>
          </a:xfrm>
          <a:prstGeom prst="rect">
            <a:avLst/>
          </a:prstGeom>
        </p:spPr>
      </p:pic>
      <p:pic>
        <p:nvPicPr>
          <p:cNvPr id="2" name="Picture 1"/>
          <p:cNvPicPr>
            <a:picLocks noChangeAspect="1"/>
          </p:cNvPicPr>
          <p:nvPr/>
        </p:nvPicPr>
        <p:blipFill>
          <a:blip r:embed="rId3"/>
          <a:stretch>
            <a:fillRect/>
          </a:stretch>
        </p:blipFill>
        <p:spPr>
          <a:xfrm>
            <a:off x="6132738" y="3157306"/>
            <a:ext cx="1955800" cy="800100"/>
          </a:xfrm>
          <a:prstGeom prst="rect">
            <a:avLst/>
          </a:prstGeom>
        </p:spPr>
      </p:pic>
      <p:sp>
        <p:nvSpPr>
          <p:cNvPr id="3" name="TextBox 2"/>
          <p:cNvSpPr txBox="1"/>
          <p:nvPr/>
        </p:nvSpPr>
        <p:spPr>
          <a:xfrm>
            <a:off x="5200905" y="2617153"/>
            <a:ext cx="3594103" cy="461665"/>
          </a:xfrm>
          <a:prstGeom prst="rect">
            <a:avLst/>
          </a:prstGeom>
          <a:noFill/>
        </p:spPr>
        <p:txBody>
          <a:bodyPr wrap="none" rtlCol="0">
            <a:spAutoFit/>
          </a:bodyPr>
          <a:lstStyle/>
          <a:p>
            <a:r>
              <a:rPr lang="en-US" sz="2400" dirty="0" smtClean="0"/>
              <a:t>From the Grating Equation:</a:t>
            </a:r>
            <a:endParaRPr lang="en-US" sz="2400" dirty="0"/>
          </a:p>
        </p:txBody>
      </p:sp>
      <p:pic>
        <p:nvPicPr>
          <p:cNvPr id="11" name="OSA Image" descr="OSA Image"/>
          <p:cNvPicPr>
            <a:picLocks noChangeAspect="1"/>
          </p:cNvPicPr>
          <p:nvPr/>
        </p:nvPicPr>
        <p:blipFill>
          <a:blip r:embed="rId4"/>
          <a:stretch>
            <a:fillRect/>
          </a:stretch>
        </p:blipFill>
        <p:spPr>
          <a:xfrm>
            <a:off x="3353839" y="1154625"/>
            <a:ext cx="5503869" cy="1253659"/>
          </a:xfrm>
          <a:prstGeom prst="rect">
            <a:avLst/>
          </a:prstGeom>
        </p:spPr>
      </p:pic>
    </p:spTree>
    <p:extLst>
      <p:ext uri="{BB962C8B-B14F-4D97-AF65-F5344CB8AC3E}">
        <p14:creationId xmlns:p14="http://schemas.microsoft.com/office/powerpoint/2010/main" val="42144394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1380" y="347922"/>
            <a:ext cx="4382931" cy="584776"/>
          </a:xfrm>
          <a:prstGeom prst="rect">
            <a:avLst/>
          </a:prstGeom>
          <a:noFill/>
        </p:spPr>
        <p:txBody>
          <a:bodyPr wrap="none" rtlCol="0">
            <a:spAutoFit/>
          </a:bodyPr>
          <a:lstStyle/>
          <a:p>
            <a:r>
              <a:rPr lang="en-US" sz="3200" dirty="0" smtClean="0"/>
              <a:t>Higher Order  Dispersion</a:t>
            </a:r>
            <a:endParaRPr lang="en-US" sz="3200" dirty="0"/>
          </a:p>
        </p:txBody>
      </p:sp>
      <p:sp>
        <p:nvSpPr>
          <p:cNvPr id="2" name="Rectangle 1"/>
          <p:cNvSpPr/>
          <p:nvPr/>
        </p:nvSpPr>
        <p:spPr>
          <a:xfrm>
            <a:off x="626535" y="1281603"/>
            <a:ext cx="7975600" cy="4154983"/>
          </a:xfrm>
          <a:prstGeom prst="rect">
            <a:avLst/>
          </a:prstGeom>
        </p:spPr>
        <p:txBody>
          <a:bodyPr wrap="square">
            <a:spAutoFit/>
          </a:bodyPr>
          <a:lstStyle/>
          <a:p>
            <a:r>
              <a:rPr lang="en-US" sz="2400" dirty="0"/>
              <a:t>Since both terms are linear in G, the larger the GDD, the larger the 3</a:t>
            </a:r>
            <a:r>
              <a:rPr lang="en-US" sz="2400" baseline="30000" dirty="0"/>
              <a:t>rd</a:t>
            </a:r>
            <a:r>
              <a:rPr lang="en-US" sz="2400" dirty="0"/>
              <a:t> order term</a:t>
            </a:r>
            <a:r>
              <a:rPr lang="en-US" sz="2400" dirty="0" smtClean="0"/>
              <a:t>.</a:t>
            </a:r>
            <a:endParaRPr lang="en-US" sz="2400" dirty="0" smtClean="0"/>
          </a:p>
          <a:p>
            <a:endParaRPr lang="en-US" sz="2400" dirty="0"/>
          </a:p>
          <a:p>
            <a:r>
              <a:rPr lang="en-US" sz="2400" dirty="0" smtClean="0"/>
              <a:t>You </a:t>
            </a:r>
            <a:r>
              <a:rPr lang="en-US" sz="2400" dirty="0"/>
              <a:t>have two terms to play with, the separation G and the angle, </a:t>
            </a:r>
            <a:r>
              <a:rPr lang="en-US" sz="2400" dirty="0">
                <a:latin typeface="Symbol" charset="2"/>
                <a:cs typeface="Symbol" charset="2"/>
              </a:rPr>
              <a:t>g</a:t>
            </a:r>
            <a:r>
              <a:rPr lang="en-US" sz="2400" dirty="0"/>
              <a:t>. </a:t>
            </a:r>
            <a:r>
              <a:rPr lang="en-US" sz="2400" dirty="0" smtClean="0"/>
              <a:t>You can </a:t>
            </a:r>
            <a:r>
              <a:rPr lang="en-US" sz="2400" dirty="0"/>
              <a:t>use a different value of </a:t>
            </a:r>
            <a:r>
              <a:rPr lang="en-US" sz="2400" dirty="0">
                <a:latin typeface="Symbol" charset="2"/>
                <a:cs typeface="Symbol" charset="2"/>
              </a:rPr>
              <a:t>g</a:t>
            </a:r>
            <a:r>
              <a:rPr lang="en-US" sz="2400" dirty="0"/>
              <a:t>, to </a:t>
            </a:r>
            <a:r>
              <a:rPr lang="en-US" sz="2400" dirty="0" smtClean="0"/>
              <a:t>minimize the third </a:t>
            </a:r>
            <a:r>
              <a:rPr lang="en-US" sz="2400" dirty="0" smtClean="0"/>
              <a:t>order for a given GDD.</a:t>
            </a:r>
            <a:endParaRPr lang="en-US" sz="2400" dirty="0"/>
          </a:p>
          <a:p>
            <a:endParaRPr lang="en-US" sz="2400" dirty="0"/>
          </a:p>
          <a:p>
            <a:r>
              <a:rPr lang="en-US" sz="2400" dirty="0" smtClean="0"/>
              <a:t>However, the </a:t>
            </a:r>
            <a:r>
              <a:rPr lang="en-US" sz="2400" dirty="0"/>
              <a:t>angle will be chosen to be close to </a:t>
            </a:r>
            <a:r>
              <a:rPr lang="en-US" sz="2400" dirty="0" err="1"/>
              <a:t>Littrow</a:t>
            </a:r>
            <a:r>
              <a:rPr lang="en-US" sz="2400" dirty="0"/>
              <a:t> to </a:t>
            </a:r>
            <a:r>
              <a:rPr lang="en-US" sz="2400" dirty="0" smtClean="0"/>
              <a:t>both maximize </a:t>
            </a:r>
            <a:r>
              <a:rPr lang="en-US" sz="2400" dirty="0"/>
              <a:t>the GDD</a:t>
            </a:r>
            <a:r>
              <a:rPr lang="en-US" sz="2400" dirty="0" smtClean="0"/>
              <a:t>, but  </a:t>
            </a:r>
            <a:r>
              <a:rPr lang="en-US" sz="2400" dirty="0"/>
              <a:t>also </a:t>
            </a:r>
            <a:r>
              <a:rPr lang="en-US" sz="2400" dirty="0" smtClean="0"/>
              <a:t>the grating will have the </a:t>
            </a:r>
            <a:r>
              <a:rPr lang="en-US" sz="2400" dirty="0"/>
              <a:t>highest grating </a:t>
            </a:r>
            <a:r>
              <a:rPr lang="en-US" sz="2400" dirty="0" smtClean="0"/>
              <a:t>efficiency at </a:t>
            </a:r>
            <a:r>
              <a:rPr lang="en-US" sz="2400" dirty="0" err="1" smtClean="0"/>
              <a:t>Littrow</a:t>
            </a:r>
            <a:r>
              <a:rPr lang="en-US" sz="2400" dirty="0" smtClean="0"/>
              <a:t>.</a:t>
            </a:r>
          </a:p>
          <a:p>
            <a:endParaRPr lang="en-US" sz="2400" dirty="0"/>
          </a:p>
        </p:txBody>
      </p:sp>
    </p:spTree>
    <p:extLst>
      <p:ext uri="{BB962C8B-B14F-4D97-AF65-F5344CB8AC3E}">
        <p14:creationId xmlns:p14="http://schemas.microsoft.com/office/powerpoint/2010/main" val="39776571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1380" y="347922"/>
            <a:ext cx="4382931" cy="584776"/>
          </a:xfrm>
          <a:prstGeom prst="rect">
            <a:avLst/>
          </a:prstGeom>
          <a:noFill/>
        </p:spPr>
        <p:txBody>
          <a:bodyPr wrap="none" rtlCol="0">
            <a:spAutoFit/>
          </a:bodyPr>
          <a:lstStyle/>
          <a:p>
            <a:r>
              <a:rPr lang="en-US" sz="3200" dirty="0" smtClean="0"/>
              <a:t>Higher Order  Dispersion</a:t>
            </a:r>
            <a:endParaRPr lang="en-US" sz="3200" dirty="0"/>
          </a:p>
        </p:txBody>
      </p:sp>
      <p:sp>
        <p:nvSpPr>
          <p:cNvPr id="2" name="Rectangle 1"/>
          <p:cNvSpPr/>
          <p:nvPr/>
        </p:nvSpPr>
        <p:spPr>
          <a:xfrm>
            <a:off x="447674" y="932698"/>
            <a:ext cx="8543925" cy="830997"/>
          </a:xfrm>
          <a:prstGeom prst="rect">
            <a:avLst/>
          </a:prstGeom>
        </p:spPr>
        <p:txBody>
          <a:bodyPr wrap="square">
            <a:spAutoFit/>
          </a:bodyPr>
          <a:lstStyle/>
          <a:p>
            <a:r>
              <a:rPr lang="en-US" sz="2400" dirty="0" smtClean="0"/>
              <a:t>To maximize GDD, you would </a:t>
            </a:r>
            <a:r>
              <a:rPr lang="en-US" sz="2400" dirty="0"/>
              <a:t>want (</a:t>
            </a:r>
            <a:r>
              <a:rPr lang="en-US" sz="2400" dirty="0">
                <a:latin typeface="Symbol" charset="2"/>
                <a:cs typeface="Symbol" charset="2"/>
              </a:rPr>
              <a:t>g-q</a:t>
            </a:r>
            <a:r>
              <a:rPr lang="en-US" sz="2400" dirty="0"/>
              <a:t>)to </a:t>
            </a:r>
            <a:r>
              <a:rPr lang="en-US" sz="2400" dirty="0" smtClean="0"/>
              <a:t>be close to 90° , but the 3</a:t>
            </a:r>
            <a:r>
              <a:rPr lang="en-US" sz="2400" baseline="30000" dirty="0" smtClean="0"/>
              <a:t>rd</a:t>
            </a:r>
            <a:r>
              <a:rPr lang="en-US" sz="2400" dirty="0" smtClean="0"/>
              <a:t> order dispersion grows as:   1/ cos</a:t>
            </a:r>
            <a:r>
              <a:rPr lang="en-US" sz="2400" baseline="30000" dirty="0" smtClean="0"/>
              <a:t>-5</a:t>
            </a:r>
            <a:r>
              <a:rPr lang="en-US" sz="2400" dirty="0" smtClean="0"/>
              <a:t>(</a:t>
            </a:r>
            <a:r>
              <a:rPr lang="en-US" sz="2400" dirty="0" smtClean="0">
                <a:latin typeface="Symbol" charset="2"/>
                <a:cs typeface="Symbol" charset="2"/>
              </a:rPr>
              <a:t>g-q</a:t>
            </a:r>
            <a:r>
              <a:rPr lang="en-US" sz="2400" dirty="0" smtClean="0"/>
              <a:t>)</a:t>
            </a:r>
            <a:endParaRPr lang="en-US" sz="2400" dirty="0"/>
          </a:p>
        </p:txBody>
      </p:sp>
      <p:pic>
        <p:nvPicPr>
          <p:cNvPr id="5" name="OSA Image" descr="OSA Image"/>
          <p:cNvPicPr>
            <a:picLocks noChangeAspect="1"/>
          </p:cNvPicPr>
          <p:nvPr/>
        </p:nvPicPr>
        <p:blipFill>
          <a:blip r:embed="rId2"/>
          <a:stretch>
            <a:fillRect/>
          </a:stretch>
        </p:blipFill>
        <p:spPr>
          <a:xfrm>
            <a:off x="615992" y="1995193"/>
            <a:ext cx="3015150" cy="3816645"/>
          </a:xfrm>
          <a:prstGeom prst="rect">
            <a:avLst/>
          </a:prstGeom>
        </p:spPr>
      </p:pic>
      <p:pic>
        <p:nvPicPr>
          <p:cNvPr id="6" name="OSA Image" descr="OSA Image"/>
          <p:cNvPicPr>
            <a:picLocks noChangeAspect="1"/>
          </p:cNvPicPr>
          <p:nvPr/>
        </p:nvPicPr>
        <p:blipFill>
          <a:blip r:embed="rId3"/>
          <a:stretch>
            <a:fillRect/>
          </a:stretch>
        </p:blipFill>
        <p:spPr>
          <a:xfrm>
            <a:off x="4683099" y="1991886"/>
            <a:ext cx="3722158" cy="4055364"/>
          </a:xfrm>
          <a:prstGeom prst="rect">
            <a:avLst/>
          </a:prstGeom>
        </p:spPr>
      </p:pic>
      <p:sp>
        <p:nvSpPr>
          <p:cNvPr id="7" name="TextBox 6"/>
          <p:cNvSpPr txBox="1"/>
          <p:nvPr/>
        </p:nvSpPr>
        <p:spPr>
          <a:xfrm>
            <a:off x="0" y="6047250"/>
            <a:ext cx="9142413" cy="830997"/>
          </a:xfrm>
          <a:prstGeom prst="rect">
            <a:avLst/>
          </a:prstGeom>
        </p:spPr>
        <p:txBody>
          <a:bodyPr wrap="square" lIns="91440" tIns="45720" rIns="91440" bIns="45720" numCol="1" rtlCol="0">
            <a:spAutoFit/>
          </a:bodyPr>
          <a:lstStyle/>
          <a:p>
            <a:pPr marL="0" marR="0" lvl="0" indent="0" algn="l" fontAlgn="base"/>
            <a:r>
              <a:rPr sz="1200" b="1" i="0" u="none" strike="noStrike" kern="1200" dirty="0">
                <a:solidFill>
                  <a:srgbClr val="000000"/>
                </a:solidFill>
                <a:latin typeface="Calibri"/>
              </a:rPr>
              <a:t>
</a:t>
            </a:r>
            <a:r>
              <a:rPr sz="1200" b="0" i="0" u="none" strike="noStrike" kern="1200" dirty="0">
                <a:solidFill>
                  <a:srgbClr val="000000"/>
                </a:solidFill>
                <a:latin typeface="Calibri"/>
              </a:rPr>
              <a:t>J. D. McMullen, "Analysis of compression of frequency chirped optical pulses by a strongly dispersive grating pair," Appl. Opt. </a:t>
            </a:r>
            <a:r>
              <a:rPr sz="1200" b="1" i="0" u="none" strike="noStrike" kern="1200" dirty="0">
                <a:solidFill>
                  <a:srgbClr val="000000"/>
                </a:solidFill>
                <a:latin typeface="Calibri"/>
              </a:rPr>
              <a:t> 18, </a:t>
            </a:r>
            <a:r>
              <a:rPr sz="1200" b="0" i="0" u="none" strike="noStrike" kern="1200" dirty="0">
                <a:solidFill>
                  <a:srgbClr val="000000"/>
                </a:solidFill>
                <a:latin typeface="Calibri"/>
              </a:rPr>
              <a:t> 737-741 (1979); 
</a:t>
            </a:r>
            <a:r>
              <a:rPr sz="1200" b="0" i="0" u="none" strike="noStrike" kern="1200" dirty="0">
                <a:solidFill>
                  <a:srgbClr val="000000"/>
                </a:solidFill>
                <a:latin typeface="Calibri"/>
                <a:hlinkClick r:id="rId4" tooltip="ao-18-5-737"/>
              </a:rPr>
              <a:t> https://www.osapublishing.org/ao/abstract.cfm?uri=ao-18-5-737</a:t>
            </a:r>
          </a:p>
        </p:txBody>
      </p:sp>
    </p:spTree>
    <p:extLst>
      <p:ext uri="{BB962C8B-B14F-4D97-AF65-F5344CB8AC3E}">
        <p14:creationId xmlns:p14="http://schemas.microsoft.com/office/powerpoint/2010/main" val="12374314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1380" y="347922"/>
            <a:ext cx="4382931" cy="584776"/>
          </a:xfrm>
          <a:prstGeom prst="rect">
            <a:avLst/>
          </a:prstGeom>
          <a:noFill/>
        </p:spPr>
        <p:txBody>
          <a:bodyPr wrap="none" rtlCol="0">
            <a:spAutoFit/>
          </a:bodyPr>
          <a:lstStyle/>
          <a:p>
            <a:r>
              <a:rPr lang="en-US" sz="3200" dirty="0" smtClean="0"/>
              <a:t>Higher Order  Dispersion</a:t>
            </a:r>
            <a:endParaRPr lang="en-US" sz="3200" dirty="0"/>
          </a:p>
        </p:txBody>
      </p:sp>
      <p:pic>
        <p:nvPicPr>
          <p:cNvPr id="5" name="Picture 4"/>
          <p:cNvPicPr>
            <a:picLocks noChangeAspect="1"/>
          </p:cNvPicPr>
          <p:nvPr/>
        </p:nvPicPr>
        <p:blipFill>
          <a:blip r:embed="rId2"/>
          <a:stretch>
            <a:fillRect/>
          </a:stretch>
        </p:blipFill>
        <p:spPr>
          <a:xfrm>
            <a:off x="2167467" y="2703293"/>
            <a:ext cx="4766729" cy="1476751"/>
          </a:xfrm>
          <a:prstGeom prst="rect">
            <a:avLst/>
          </a:prstGeom>
        </p:spPr>
      </p:pic>
      <p:sp>
        <p:nvSpPr>
          <p:cNvPr id="6" name="TextBox 5"/>
          <p:cNvSpPr txBox="1"/>
          <p:nvPr/>
        </p:nvSpPr>
        <p:spPr>
          <a:xfrm>
            <a:off x="592667" y="4398240"/>
            <a:ext cx="7914810" cy="2308324"/>
          </a:xfrm>
          <a:prstGeom prst="rect">
            <a:avLst/>
          </a:prstGeom>
          <a:noFill/>
        </p:spPr>
        <p:txBody>
          <a:bodyPr wrap="square" rtlCol="0">
            <a:spAutoFit/>
          </a:bodyPr>
          <a:lstStyle/>
          <a:p>
            <a:r>
              <a:rPr lang="en-US" sz="2400" dirty="0" smtClean="0"/>
              <a:t>So the third order is only significant in the </a:t>
            </a:r>
            <a:r>
              <a:rPr lang="en-US" sz="2400" b="1" dirty="0" smtClean="0"/>
              <a:t>chirped</a:t>
            </a:r>
            <a:r>
              <a:rPr lang="en-US" sz="2400" dirty="0" smtClean="0"/>
              <a:t> pulse if the bandwidth is a significant fraction of the central </a:t>
            </a:r>
            <a:r>
              <a:rPr lang="en-US" sz="2400" dirty="0" smtClean="0"/>
              <a:t>frequency.</a:t>
            </a:r>
          </a:p>
          <a:p>
            <a:endParaRPr lang="en-US" sz="2400" dirty="0"/>
          </a:p>
          <a:p>
            <a:r>
              <a:rPr lang="en-US" sz="2400" dirty="0" smtClean="0"/>
              <a:t>With today’s two cycle pulses, yo</a:t>
            </a:r>
            <a:r>
              <a:rPr lang="en-US" sz="2400" dirty="0" smtClean="0"/>
              <a:t>u correct up to 5</a:t>
            </a:r>
            <a:r>
              <a:rPr lang="en-US" sz="2400" baseline="30000" dirty="0" smtClean="0"/>
              <a:t>th</a:t>
            </a:r>
            <a:r>
              <a:rPr lang="en-US" sz="2400" dirty="0" smtClean="0"/>
              <a:t> order dispersion.</a:t>
            </a:r>
            <a:endParaRPr lang="en-US" sz="2400" dirty="0" smtClean="0"/>
          </a:p>
          <a:p>
            <a:endParaRPr lang="en-US" sz="2400" dirty="0"/>
          </a:p>
        </p:txBody>
      </p:sp>
      <p:sp>
        <p:nvSpPr>
          <p:cNvPr id="3" name="TextBox 2"/>
          <p:cNvSpPr txBox="1"/>
          <p:nvPr/>
        </p:nvSpPr>
        <p:spPr>
          <a:xfrm>
            <a:off x="726433" y="1270001"/>
            <a:ext cx="7781044" cy="1569660"/>
          </a:xfrm>
          <a:prstGeom prst="rect">
            <a:avLst/>
          </a:prstGeom>
          <a:noFill/>
        </p:spPr>
        <p:txBody>
          <a:bodyPr wrap="square" rtlCol="0">
            <a:spAutoFit/>
          </a:bodyPr>
          <a:lstStyle/>
          <a:p>
            <a:r>
              <a:rPr lang="en-US" sz="2400" dirty="0" smtClean="0"/>
              <a:t>Ignoring the geometry of the dispersion line, the ratio of the 3</a:t>
            </a:r>
            <a:r>
              <a:rPr lang="en-US" sz="2400" baseline="30000" dirty="0" smtClean="0"/>
              <a:t>rd</a:t>
            </a:r>
            <a:r>
              <a:rPr lang="en-US" sz="2400" dirty="0" smtClean="0"/>
              <a:t> order phase to the second order phase depends on the bandwidth </a:t>
            </a:r>
            <a:r>
              <a:rPr lang="mr-IN" sz="2400" dirty="0" smtClean="0"/>
              <a:t>–</a:t>
            </a:r>
            <a:r>
              <a:rPr lang="en-US" sz="2400" dirty="0" smtClean="0"/>
              <a:t> started to become important as mode-locked pulses got shorter</a:t>
            </a:r>
            <a:endParaRPr lang="en-US" sz="2400" dirty="0"/>
          </a:p>
        </p:txBody>
      </p:sp>
    </p:spTree>
    <p:extLst>
      <p:ext uri="{BB962C8B-B14F-4D97-AF65-F5344CB8AC3E}">
        <p14:creationId xmlns:p14="http://schemas.microsoft.com/office/powerpoint/2010/main" val="20743722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ofWaterloo_WhiteBkgrd">
  <a:themeElements>
    <a:clrScheme name="UofWaterloo2015_rev">
      <a:dk1>
        <a:sysClr val="windowText" lastClr="000000"/>
      </a:dk1>
      <a:lt1>
        <a:sysClr val="window" lastClr="FFFFFF"/>
      </a:lt1>
      <a:dk2>
        <a:srgbClr val="757575"/>
      </a:dk2>
      <a:lt2>
        <a:srgbClr val="D6D6D6"/>
      </a:lt2>
      <a:accent1>
        <a:srgbClr val="FCD750"/>
      </a:accent1>
      <a:accent2>
        <a:srgbClr val="0C0C0C"/>
      </a:accent2>
      <a:accent3>
        <a:srgbClr val="C2C2C2"/>
      </a:accent3>
      <a:accent4>
        <a:srgbClr val="B71234"/>
      </a:accent4>
      <a:accent5>
        <a:srgbClr val="7F7F7F"/>
      </a:accent5>
      <a:accent6>
        <a:srgbClr val="77BBFF"/>
      </a:accent6>
      <a:hlink>
        <a:srgbClr val="353535"/>
      </a:hlink>
      <a:folHlink>
        <a:srgbClr val="595959"/>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46135</TotalTime>
  <Words>1766</Words>
  <Application>Microsoft Macintosh PowerPoint</Application>
  <PresentationFormat>On-screen Show (4:3)</PresentationFormat>
  <Paragraphs>147</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UofWaterloo_WhiteBkgrd</vt:lpstr>
      <vt:lpstr>Donna Strickland Department of Physics and Astronomy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waterloo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strickland</dc:creator>
  <cp:lastModifiedBy>donna strickland</cp:lastModifiedBy>
  <cp:revision>179</cp:revision>
  <dcterms:created xsi:type="dcterms:W3CDTF">2017-07-07T14:17:31Z</dcterms:created>
  <dcterms:modified xsi:type="dcterms:W3CDTF">2017-08-10T14:29:30Z</dcterms:modified>
</cp:coreProperties>
</file>